
<file path=[Content_Types].xml><?xml version="1.0" encoding="utf-8"?>
<Types xmlns="http://schemas.openxmlformats.org/package/2006/content-types">
  <Default Extension="png" ContentType="image/png"/>
  <Default Extension="tmp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78" r:id="rId6"/>
    <p:sldId id="279" r:id="rId7"/>
    <p:sldId id="261" r:id="rId8"/>
    <p:sldId id="262" r:id="rId9"/>
    <p:sldId id="263" r:id="rId10"/>
    <p:sldId id="280" r:id="rId11"/>
    <p:sldId id="270" r:id="rId12"/>
    <p:sldId id="271" r:id="rId13"/>
    <p:sldId id="281" r:id="rId14"/>
    <p:sldId id="264" r:id="rId15"/>
    <p:sldId id="265" r:id="rId16"/>
    <p:sldId id="266" r:id="rId17"/>
    <p:sldId id="267" r:id="rId18"/>
    <p:sldId id="269" r:id="rId19"/>
    <p:sldId id="282" r:id="rId20"/>
    <p:sldId id="284" r:id="rId21"/>
    <p:sldId id="285" r:id="rId22"/>
    <p:sldId id="272" r:id="rId23"/>
    <p:sldId id="274" r:id="rId24"/>
    <p:sldId id="275" r:id="rId25"/>
    <p:sldId id="277" r:id="rId26"/>
    <p:sldId id="288" r:id="rId27"/>
    <p:sldId id="286" r:id="rId28"/>
    <p:sldId id="287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85" autoAdjust="0"/>
    <p:restoredTop sz="94660"/>
  </p:normalViewPr>
  <p:slideViewPr>
    <p:cSldViewPr snapToGrid="0">
      <p:cViewPr varScale="1">
        <p:scale>
          <a:sx n="98" d="100"/>
          <a:sy n="98" d="100"/>
        </p:scale>
        <p:origin x="108" y="4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jpeg>
</file>

<file path=ppt/media/image13.tmp>
</file>

<file path=ppt/media/image14.png>
</file>

<file path=ppt/media/image15.gif>
</file>

<file path=ppt/media/image16.png>
</file>

<file path=ppt/media/image17.gif>
</file>

<file path=ppt/media/image18.jpe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5088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143614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290998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962597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264381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5071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258500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543168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474437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313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03203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DD7BDD-98BF-4364-B8C6-E6EA7D8BE4E3}" type="datetimeFigureOut">
              <a:rPr lang="en-GB" smtClean="0"/>
              <a:t>19/07/2018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37A979D-581C-4F22-A445-1606830BB6F7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474046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3.tmp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gif"/><Relationship Id="rId5" Type="http://schemas.openxmlformats.org/officeDocument/2006/relationships/image" Target="../media/image1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://marxan.org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17.gif"/><Relationship Id="rId4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hyperlink" Target="https://www.helsinki.fi/en/researchgroups/metapopulation-research-centre/software#section-14300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19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microsoft.com/office/2007/relationships/hdphoto" Target="../media/hdphoto1.wdp"/><Relationship Id="rId2" Type="http://schemas.openxmlformats.org/officeDocument/2006/relationships/hyperlink" Target="https://prioritizr.net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3.png"/><Relationship Id="rId4" Type="http://schemas.openxmlformats.org/officeDocument/2006/relationships/image" Target="../media/image15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onservationbytes.com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2032"/>
            <a:ext cx="12192000" cy="6870032"/>
          </a:xfrm>
          <a:prstGeom prst="rect">
            <a:avLst/>
          </a:prstGeom>
        </p:spPr>
      </p:pic>
      <p:grpSp>
        <p:nvGrpSpPr>
          <p:cNvPr id="18" name="Group 17"/>
          <p:cNvGrpSpPr/>
          <p:nvPr/>
        </p:nvGrpSpPr>
        <p:grpSpPr>
          <a:xfrm>
            <a:off x="-421107" y="-497747"/>
            <a:ext cx="14613843" cy="5777384"/>
            <a:chOff x="-421107" y="-497747"/>
            <a:chExt cx="14613843" cy="5777384"/>
          </a:xfrm>
        </p:grpSpPr>
        <p:grpSp>
          <p:nvGrpSpPr>
            <p:cNvPr id="9" name="Group 8"/>
            <p:cNvGrpSpPr/>
            <p:nvPr/>
          </p:nvGrpSpPr>
          <p:grpSpPr>
            <a:xfrm>
              <a:off x="-421107" y="-497747"/>
              <a:ext cx="5362071" cy="5755547"/>
              <a:chOff x="324851" y="529389"/>
              <a:chExt cx="5362071" cy="5755547"/>
            </a:xfrm>
          </p:grpSpPr>
          <p:sp>
            <p:nvSpPr>
              <p:cNvPr id="6" name="Hexagon 5"/>
              <p:cNvSpPr/>
              <p:nvPr/>
            </p:nvSpPr>
            <p:spPr>
              <a:xfrm>
                <a:off x="324852" y="529389"/>
                <a:ext cx="3043989" cy="2880000"/>
              </a:xfrm>
              <a:prstGeom prst="hexagon">
                <a:avLst/>
              </a:prstGeom>
              <a:noFill/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7" name="Hexagon 6"/>
              <p:cNvSpPr/>
              <p:nvPr/>
            </p:nvSpPr>
            <p:spPr>
              <a:xfrm>
                <a:off x="2642933" y="1964936"/>
                <a:ext cx="3043989" cy="2880000"/>
              </a:xfrm>
              <a:prstGeom prst="hexagon">
                <a:avLst/>
              </a:prstGeom>
              <a:solidFill>
                <a:schemeClr val="bg1"/>
              </a:solidFill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8" name="Hexagon 7"/>
              <p:cNvSpPr/>
              <p:nvPr/>
            </p:nvSpPr>
            <p:spPr>
              <a:xfrm>
                <a:off x="324851" y="3404936"/>
                <a:ext cx="3043989" cy="2880000"/>
              </a:xfrm>
              <a:prstGeom prst="hexagon">
                <a:avLst/>
              </a:prstGeom>
              <a:solidFill>
                <a:schemeClr val="bg1"/>
              </a:solidFill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0" name="Group 9"/>
            <p:cNvGrpSpPr/>
            <p:nvPr/>
          </p:nvGrpSpPr>
          <p:grpSpPr>
            <a:xfrm>
              <a:off x="4204779" y="-475910"/>
              <a:ext cx="5362071" cy="5755547"/>
              <a:chOff x="324851" y="529389"/>
              <a:chExt cx="5362071" cy="5755547"/>
            </a:xfrm>
          </p:grpSpPr>
          <p:sp>
            <p:nvSpPr>
              <p:cNvPr id="11" name="Hexagon 10"/>
              <p:cNvSpPr/>
              <p:nvPr/>
            </p:nvSpPr>
            <p:spPr>
              <a:xfrm>
                <a:off x="324852" y="529389"/>
                <a:ext cx="3043989" cy="2880000"/>
              </a:xfrm>
              <a:prstGeom prst="hexagon">
                <a:avLst/>
              </a:prstGeom>
              <a:noFill/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2" name="Hexagon 11"/>
              <p:cNvSpPr/>
              <p:nvPr/>
            </p:nvSpPr>
            <p:spPr>
              <a:xfrm>
                <a:off x="2642933" y="1964936"/>
                <a:ext cx="3043989" cy="2880000"/>
              </a:xfrm>
              <a:prstGeom prst="hexagon">
                <a:avLst/>
              </a:prstGeom>
              <a:solidFill>
                <a:schemeClr val="bg1"/>
              </a:solidFill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3" name="Hexagon 12"/>
              <p:cNvSpPr/>
              <p:nvPr/>
            </p:nvSpPr>
            <p:spPr>
              <a:xfrm>
                <a:off x="324851" y="3404936"/>
                <a:ext cx="3043989" cy="2880000"/>
              </a:xfrm>
              <a:prstGeom prst="hexagon">
                <a:avLst/>
              </a:prstGeom>
              <a:solidFill>
                <a:schemeClr val="bg1"/>
              </a:solidFill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grpSp>
          <p:nvGrpSpPr>
            <p:cNvPr id="14" name="Group 13"/>
            <p:cNvGrpSpPr/>
            <p:nvPr/>
          </p:nvGrpSpPr>
          <p:grpSpPr>
            <a:xfrm>
              <a:off x="8830665" y="-475910"/>
              <a:ext cx="5362071" cy="5755547"/>
              <a:chOff x="324851" y="529389"/>
              <a:chExt cx="5362071" cy="5755547"/>
            </a:xfrm>
          </p:grpSpPr>
          <p:sp>
            <p:nvSpPr>
              <p:cNvPr id="15" name="Hexagon 14"/>
              <p:cNvSpPr/>
              <p:nvPr/>
            </p:nvSpPr>
            <p:spPr>
              <a:xfrm>
                <a:off x="324852" y="529389"/>
                <a:ext cx="3043989" cy="2880000"/>
              </a:xfrm>
              <a:prstGeom prst="hexagon">
                <a:avLst/>
              </a:prstGeom>
              <a:solidFill>
                <a:schemeClr val="bg1"/>
              </a:solidFill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6" name="Hexagon 15"/>
              <p:cNvSpPr/>
              <p:nvPr/>
            </p:nvSpPr>
            <p:spPr>
              <a:xfrm>
                <a:off x="2642933" y="1964936"/>
                <a:ext cx="3043989" cy="2880000"/>
              </a:xfrm>
              <a:prstGeom prst="hexagon">
                <a:avLst/>
              </a:prstGeom>
              <a:noFill/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17" name="Hexagon 16"/>
              <p:cNvSpPr/>
              <p:nvPr/>
            </p:nvSpPr>
            <p:spPr>
              <a:xfrm>
                <a:off x="324851" y="3404936"/>
                <a:ext cx="3043989" cy="2880000"/>
              </a:xfrm>
              <a:prstGeom prst="hexagon">
                <a:avLst/>
              </a:prstGeom>
              <a:noFill/>
              <a:ln w="101600">
                <a:solidFill>
                  <a:schemeClr val="bg2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</p:grpSp>
      <p:sp>
        <p:nvSpPr>
          <p:cNvPr id="19" name="Hexagon 18"/>
          <p:cNvSpPr/>
          <p:nvPr/>
        </p:nvSpPr>
        <p:spPr>
          <a:xfrm>
            <a:off x="1896975" y="3817800"/>
            <a:ext cx="3043989" cy="2880000"/>
          </a:xfrm>
          <a:prstGeom prst="hexagon">
            <a:avLst/>
          </a:prstGeom>
          <a:noFill/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Hexagon 19"/>
          <p:cNvSpPr/>
          <p:nvPr/>
        </p:nvSpPr>
        <p:spPr>
          <a:xfrm>
            <a:off x="-421107" y="5257800"/>
            <a:ext cx="3043989" cy="2880000"/>
          </a:xfrm>
          <a:prstGeom prst="hexagon">
            <a:avLst/>
          </a:prstGeom>
          <a:noFill/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1" name="Hexagon 20"/>
          <p:cNvSpPr/>
          <p:nvPr/>
        </p:nvSpPr>
        <p:spPr>
          <a:xfrm>
            <a:off x="6522861" y="3839637"/>
            <a:ext cx="3043989" cy="2880000"/>
          </a:xfrm>
          <a:prstGeom prst="hexagon">
            <a:avLst/>
          </a:prstGeom>
          <a:solidFill>
            <a:schemeClr val="bg1"/>
          </a:solidFill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Hexagon 21"/>
          <p:cNvSpPr/>
          <p:nvPr/>
        </p:nvSpPr>
        <p:spPr>
          <a:xfrm>
            <a:off x="4204779" y="5279637"/>
            <a:ext cx="3043989" cy="2880000"/>
          </a:xfrm>
          <a:prstGeom prst="hexagon">
            <a:avLst/>
          </a:prstGeom>
          <a:noFill/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3" name="Hexagon 22"/>
          <p:cNvSpPr/>
          <p:nvPr/>
        </p:nvSpPr>
        <p:spPr>
          <a:xfrm>
            <a:off x="8830665" y="5279637"/>
            <a:ext cx="3043989" cy="2880000"/>
          </a:xfrm>
          <a:prstGeom prst="hexagon">
            <a:avLst/>
          </a:prstGeom>
          <a:noFill/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4" name="Hexagon 23"/>
          <p:cNvSpPr/>
          <p:nvPr/>
        </p:nvSpPr>
        <p:spPr>
          <a:xfrm>
            <a:off x="11148747" y="3844912"/>
            <a:ext cx="3043989" cy="2880000"/>
          </a:xfrm>
          <a:prstGeom prst="hexagon">
            <a:avLst/>
          </a:prstGeom>
          <a:noFill/>
          <a:ln w="10160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1571230"/>
            <a:ext cx="10281563" cy="2387600"/>
          </a:xfrm>
        </p:spPr>
        <p:txBody>
          <a:bodyPr>
            <a:normAutofit/>
          </a:bodyPr>
          <a:lstStyle/>
          <a:p>
            <a:r>
              <a:rPr lang="en-GB" sz="4400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Systematic             </a:t>
            </a:r>
            <a:br>
              <a:rPr lang="en-GB" sz="4400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</a:br>
            <a:r>
              <a:rPr lang="en-GB" sz="4400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Conservation Prioritization</a:t>
            </a:r>
            <a:r>
              <a:rPr lang="en-GB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/>
            </a:r>
            <a:br>
              <a:rPr lang="en-GB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</a:br>
            <a:r>
              <a:rPr lang="en-GB" sz="2800" b="1" dirty="0" smtClean="0">
                <a:solidFill>
                  <a:srgbClr val="002060"/>
                </a:solidFill>
                <a:latin typeface="Arial Black" panose="020B0A04020102020204" pitchFamily="34" charset="0"/>
              </a:rPr>
              <a:t>using </a:t>
            </a:r>
            <a:r>
              <a:rPr lang="en-GB" sz="2800" b="1" dirty="0" err="1" smtClean="0">
                <a:solidFill>
                  <a:srgbClr val="002060"/>
                </a:solidFill>
                <a:latin typeface="Arial Black" panose="020B0A04020102020204" pitchFamily="34" charset="0"/>
              </a:rPr>
              <a:t>PrioritizR</a:t>
            </a:r>
            <a:endParaRPr lang="en-GB" sz="2800" b="1" dirty="0">
              <a:solidFill>
                <a:srgbClr val="002060"/>
              </a:solidFill>
              <a:latin typeface="Arial Black" panose="020B0A04020102020204" pitchFamily="34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65528" y="3518079"/>
            <a:ext cx="2479821" cy="1490848"/>
          </a:xfrm>
        </p:spPr>
        <p:txBody>
          <a:bodyPr>
            <a:normAutofit/>
          </a:bodyPr>
          <a:lstStyle/>
          <a:p>
            <a:r>
              <a:rPr lang="en-GB" sz="1800" dirty="0" smtClean="0">
                <a:solidFill>
                  <a:schemeClr val="accent6"/>
                </a:solidFill>
              </a:rPr>
              <a:t>Humboldt </a:t>
            </a:r>
            <a:r>
              <a:rPr lang="en-GB" sz="1800" dirty="0" err="1" smtClean="0">
                <a:solidFill>
                  <a:schemeClr val="accent6"/>
                </a:solidFill>
              </a:rPr>
              <a:t>Universität</a:t>
            </a:r>
            <a:r>
              <a:rPr lang="en-GB" sz="1800" dirty="0" smtClean="0">
                <a:solidFill>
                  <a:schemeClr val="accent6"/>
                </a:solidFill>
              </a:rPr>
              <a:t> </a:t>
            </a:r>
            <a:endParaRPr lang="en-GB" sz="1800" dirty="0" smtClean="0">
              <a:solidFill>
                <a:schemeClr val="accent6"/>
              </a:solidFill>
            </a:endParaRPr>
          </a:p>
          <a:p>
            <a:r>
              <a:rPr lang="en-GB" dirty="0" smtClean="0">
                <a:solidFill>
                  <a:schemeClr val="accent6"/>
                </a:solidFill>
              </a:rPr>
              <a:t>Conservation </a:t>
            </a:r>
            <a:r>
              <a:rPr lang="en-GB" dirty="0" smtClean="0">
                <a:solidFill>
                  <a:schemeClr val="accent6"/>
                </a:solidFill>
              </a:rPr>
              <a:t>Biogeography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093850" y="348908"/>
            <a:ext cx="1011492" cy="1123880"/>
          </a:xfrm>
          <a:prstGeom prst="rect">
            <a:avLst/>
          </a:prstGeom>
        </p:spPr>
      </p:pic>
      <p:sp>
        <p:nvSpPr>
          <p:cNvPr id="26" name="Subtitle 2"/>
          <p:cNvSpPr txBox="1">
            <a:spLocks/>
          </p:cNvSpPr>
          <p:nvPr/>
        </p:nvSpPr>
        <p:spPr>
          <a:xfrm>
            <a:off x="4675572" y="4150912"/>
            <a:ext cx="2059837" cy="9876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 smtClean="0">
                <a:solidFill>
                  <a:schemeClr val="accent6"/>
                </a:solidFill>
              </a:rPr>
              <a:t>Summer </a:t>
            </a:r>
            <a:endParaRPr lang="en-GB" dirty="0" smtClean="0">
              <a:solidFill>
                <a:schemeClr val="accent6"/>
              </a:solidFill>
            </a:endParaRPr>
          </a:p>
          <a:p>
            <a:r>
              <a:rPr lang="en-GB" dirty="0" smtClean="0">
                <a:solidFill>
                  <a:schemeClr val="accent6"/>
                </a:solidFill>
              </a:rPr>
              <a:t>2018</a:t>
            </a:r>
            <a:endParaRPr lang="en-GB" dirty="0" smtClean="0">
              <a:solidFill>
                <a:schemeClr val="accent6"/>
              </a:solidFill>
            </a:endParaRPr>
          </a:p>
        </p:txBody>
      </p:sp>
      <p:sp>
        <p:nvSpPr>
          <p:cNvPr id="27" name="Subtitle 2"/>
          <p:cNvSpPr txBox="1">
            <a:spLocks/>
          </p:cNvSpPr>
          <p:nvPr/>
        </p:nvSpPr>
        <p:spPr>
          <a:xfrm>
            <a:off x="6713542" y="4669800"/>
            <a:ext cx="2652350" cy="188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b="1" dirty="0" smtClean="0">
              <a:solidFill>
                <a:schemeClr val="accent6"/>
              </a:solidFill>
            </a:endParaRPr>
          </a:p>
          <a:p>
            <a:r>
              <a:rPr lang="en-GB" b="1" dirty="0" smtClean="0">
                <a:solidFill>
                  <a:schemeClr val="accent6"/>
                </a:solidFill>
              </a:rPr>
              <a:t>Elizabeth </a:t>
            </a:r>
            <a:r>
              <a:rPr lang="en-GB" b="1" dirty="0" smtClean="0">
                <a:solidFill>
                  <a:schemeClr val="accent6"/>
                </a:solidFill>
              </a:rPr>
              <a:t>Law</a:t>
            </a:r>
          </a:p>
          <a:p>
            <a:r>
              <a:rPr lang="en-GB" sz="1400" dirty="0" smtClean="0">
                <a:solidFill>
                  <a:schemeClr val="accent6"/>
                </a:solidFill>
              </a:rPr>
              <a:t>workingconservation@gmail.com</a:t>
            </a:r>
            <a:endParaRPr lang="en-GB" sz="140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45920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A small example: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0" y="1825625"/>
            <a:ext cx="9452429" cy="4351338"/>
          </a:xfrm>
        </p:spPr>
        <p:txBody>
          <a:bodyPr>
            <a:normAutofit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 smtClean="0"/>
              <a:t>Objective: </a:t>
            </a:r>
            <a:r>
              <a:rPr lang="en-GB" dirty="0" smtClean="0"/>
              <a:t>Minimize cost of reserve network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A list of available options: </a:t>
            </a:r>
            <a:r>
              <a:rPr lang="en-GB" dirty="0" smtClean="0"/>
              <a:t>Planning units (</a:t>
            </a:r>
            <a:r>
              <a:rPr lang="en-GB" i="1" dirty="0" err="1" smtClean="0"/>
              <a:t>pu</a:t>
            </a:r>
            <a:r>
              <a:rPr lang="en-GB" dirty="0" smtClean="0"/>
              <a:t>) in reserves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B</a:t>
            </a:r>
            <a:r>
              <a:rPr lang="en-GB" b="1" dirty="0" smtClean="0"/>
              <a:t>enefits</a:t>
            </a:r>
            <a:r>
              <a:rPr lang="en-GB" b="1" dirty="0"/>
              <a:t>: </a:t>
            </a:r>
            <a:r>
              <a:rPr lang="en-GB" dirty="0"/>
              <a:t>what each of the </a:t>
            </a:r>
            <a:r>
              <a:rPr lang="en-GB" i="1" dirty="0" err="1" smtClean="0"/>
              <a:t>pu</a:t>
            </a:r>
            <a:r>
              <a:rPr lang="en-GB" dirty="0" smtClean="0"/>
              <a:t> </a:t>
            </a:r>
            <a:r>
              <a:rPr lang="en-GB" dirty="0"/>
              <a:t>will achieve for each </a:t>
            </a:r>
            <a:r>
              <a:rPr lang="en-GB" dirty="0" smtClean="0"/>
              <a:t>feature (</a:t>
            </a:r>
            <a:r>
              <a:rPr lang="en-GB" i="1" dirty="0" smtClean="0"/>
              <a:t>species</a:t>
            </a:r>
            <a:r>
              <a:rPr lang="en-GB" dirty="0" smtClean="0"/>
              <a:t>).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C</a:t>
            </a:r>
            <a:r>
              <a:rPr lang="en-GB" b="1" dirty="0" smtClean="0"/>
              <a:t>osts</a:t>
            </a:r>
            <a:r>
              <a:rPr lang="en-GB" b="1" dirty="0"/>
              <a:t>: </a:t>
            </a:r>
            <a:r>
              <a:rPr lang="en-GB" dirty="0"/>
              <a:t>how much each </a:t>
            </a:r>
            <a:r>
              <a:rPr lang="en-GB" i="1" dirty="0" err="1" smtClean="0"/>
              <a:t>pu</a:t>
            </a:r>
            <a:r>
              <a:rPr lang="en-GB" dirty="0" smtClean="0"/>
              <a:t> </a:t>
            </a:r>
            <a:r>
              <a:rPr lang="en-GB" dirty="0"/>
              <a:t>will </a:t>
            </a:r>
            <a:r>
              <a:rPr lang="en-GB" dirty="0" smtClean="0"/>
              <a:t>cost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C</a:t>
            </a:r>
            <a:r>
              <a:rPr lang="en-GB" b="1" dirty="0" smtClean="0"/>
              <a:t>onstraints</a:t>
            </a:r>
            <a:r>
              <a:rPr lang="en-GB" b="1" dirty="0"/>
              <a:t>: </a:t>
            </a:r>
            <a:r>
              <a:rPr lang="en-GB" dirty="0" smtClean="0"/>
              <a:t>threshold </a:t>
            </a:r>
            <a:r>
              <a:rPr lang="en-GB" dirty="0"/>
              <a:t>targets to </a:t>
            </a:r>
            <a:r>
              <a:rPr lang="en-GB" dirty="0" smtClean="0"/>
              <a:t>achieve</a:t>
            </a:r>
            <a:r>
              <a:rPr lang="en-GB" dirty="0"/>
              <a:t> </a:t>
            </a:r>
            <a:r>
              <a:rPr lang="en-GB" dirty="0" smtClean="0"/>
              <a:t>= 17% of the total possible of each </a:t>
            </a:r>
            <a:r>
              <a:rPr lang="en-GB" i="1" dirty="0" smtClean="0"/>
              <a:t>species</a:t>
            </a:r>
            <a:r>
              <a:rPr lang="en-GB" dirty="0" smtClean="0"/>
              <a:t>.</a:t>
            </a: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74162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3811684" cy="1325563"/>
          </a:xfrm>
        </p:spPr>
        <p:txBody>
          <a:bodyPr/>
          <a:lstStyle/>
          <a:p>
            <a:r>
              <a:rPr lang="en-GB" dirty="0" smtClean="0"/>
              <a:t>Simple example 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501655"/>
            <a:ext cx="5293896" cy="49472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053" r="1448"/>
          <a:stretch/>
        </p:blipFill>
        <p:spPr>
          <a:xfrm>
            <a:off x="5498432" y="1501656"/>
            <a:ext cx="6545179" cy="494727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164916" y="365125"/>
            <a:ext cx="3604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Problem: </a:t>
            </a:r>
            <a:r>
              <a:rPr lang="en-GB" dirty="0" smtClean="0"/>
              <a:t>Select a reserve network</a:t>
            </a:r>
          </a:p>
          <a:p>
            <a:r>
              <a:rPr lang="en-GB" b="1" dirty="0" smtClean="0"/>
              <a:t>Objective: </a:t>
            </a:r>
            <a:r>
              <a:rPr lang="en-GB" dirty="0" smtClean="0"/>
              <a:t>Minimize cost</a:t>
            </a:r>
          </a:p>
          <a:p>
            <a:r>
              <a:rPr lang="en-GB" b="1" dirty="0" smtClean="0"/>
              <a:t>Targets: </a:t>
            </a:r>
            <a:r>
              <a:rPr lang="en-GB" dirty="0" smtClean="0"/>
              <a:t>17% of each species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778174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7378" y="365125"/>
            <a:ext cx="10066421" cy="1325563"/>
          </a:xfrm>
        </p:spPr>
        <p:txBody>
          <a:bodyPr/>
          <a:lstStyle/>
          <a:p>
            <a:r>
              <a:rPr lang="en-GB" b="1" dirty="0">
                <a:solidFill>
                  <a:srgbClr val="0070C0"/>
                </a:solidFill>
              </a:rPr>
              <a:t>File: NADC_simple.xlsx</a:t>
            </a:r>
            <a:endParaRPr lang="en-GB" dirty="0">
              <a:solidFill>
                <a:srgbClr val="0070C0"/>
              </a:solidFill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366" r="33361" b="40865"/>
          <a:stretch/>
        </p:blipFill>
        <p:spPr>
          <a:xfrm>
            <a:off x="1317523" y="1690688"/>
            <a:ext cx="7443020" cy="4267660"/>
          </a:xfrm>
          <a:prstGeom prst="rect">
            <a:avLst/>
          </a:prstGeom>
        </p:spPr>
      </p:pic>
      <p:sp>
        <p:nvSpPr>
          <p:cNvPr id="5" name="Line Callout 1 4"/>
          <p:cNvSpPr/>
          <p:nvPr/>
        </p:nvSpPr>
        <p:spPr>
          <a:xfrm>
            <a:off x="9352063" y="1690688"/>
            <a:ext cx="2222091" cy="993058"/>
          </a:xfrm>
          <a:prstGeom prst="borderCallout1">
            <a:avLst>
              <a:gd name="adj1" fmla="val 48453"/>
              <a:gd name="adj2" fmla="val -369"/>
              <a:gd name="adj3" fmla="val 184777"/>
              <a:gd name="adj4" fmla="val -3523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These are your targets</a:t>
            </a:r>
            <a:endParaRPr lang="en-GB" dirty="0"/>
          </a:p>
        </p:txBody>
      </p:sp>
      <p:sp>
        <p:nvSpPr>
          <p:cNvPr id="9" name="Line Callout 1 8"/>
          <p:cNvSpPr/>
          <p:nvPr/>
        </p:nvSpPr>
        <p:spPr>
          <a:xfrm>
            <a:off x="9352062" y="2826543"/>
            <a:ext cx="2222091" cy="993058"/>
          </a:xfrm>
          <a:prstGeom prst="borderCallout1">
            <a:avLst>
              <a:gd name="adj1" fmla="val 48453"/>
              <a:gd name="adj2" fmla="val -369"/>
              <a:gd name="adj3" fmla="val 83786"/>
              <a:gd name="adj4" fmla="val -36563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/>
              <a:t>‘Achieved’ will increase as you select cells</a:t>
            </a:r>
            <a:endParaRPr lang="en-GB" dirty="0"/>
          </a:p>
        </p:txBody>
      </p:sp>
      <p:sp>
        <p:nvSpPr>
          <p:cNvPr id="10" name="Line Callout 1 9"/>
          <p:cNvSpPr/>
          <p:nvPr/>
        </p:nvSpPr>
        <p:spPr>
          <a:xfrm>
            <a:off x="9352062" y="3957482"/>
            <a:ext cx="2222091" cy="993058"/>
          </a:xfrm>
          <a:prstGeom prst="borderCallout1">
            <a:avLst>
              <a:gd name="adj1" fmla="val 48453"/>
              <a:gd name="adj2" fmla="val -369"/>
              <a:gd name="adj3" fmla="val -17203"/>
              <a:gd name="adj4" fmla="val -37006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chemeClr val="accent6">
                    <a:lumMod val="75000"/>
                  </a:schemeClr>
                </a:solidFill>
              </a:rPr>
              <a:t>Aim to get ‘missing’ to below zero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1" name="Line Callout 1 10"/>
          <p:cNvSpPr/>
          <p:nvPr/>
        </p:nvSpPr>
        <p:spPr>
          <a:xfrm>
            <a:off x="9352061" y="5088421"/>
            <a:ext cx="2222091" cy="993058"/>
          </a:xfrm>
          <a:prstGeom prst="borderCallout1">
            <a:avLst>
              <a:gd name="adj1" fmla="val 48453"/>
              <a:gd name="adj2" fmla="val -369"/>
              <a:gd name="adj3" fmla="val -137995"/>
              <a:gd name="adj4" fmla="val -156032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 smtClean="0">
                <a:solidFill>
                  <a:srgbClr val="FF0000"/>
                </a:solidFill>
              </a:rPr>
              <a:t>While minimizing cost</a:t>
            </a:r>
            <a:endParaRPr lang="en-GB" dirty="0">
              <a:solidFill>
                <a:srgbClr val="FF0000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317523" y="6081479"/>
            <a:ext cx="3677912" cy="646331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/>
              <a:t>This is what each planning unit costs</a:t>
            </a:r>
          </a:p>
          <a:p>
            <a:pPr algn="ctr"/>
            <a:r>
              <a:rPr lang="en-GB" dirty="0" smtClean="0"/>
              <a:t>And the benefits it gives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5039033" y="6081479"/>
            <a:ext cx="372151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 smtClean="0">
                <a:solidFill>
                  <a:schemeClr val="accent6">
                    <a:lumMod val="75000"/>
                  </a:schemeClr>
                </a:solidFill>
              </a:rPr>
              <a:t>And values will show up here when selected</a:t>
            </a:r>
            <a:endParaRPr lang="en-GB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8164916" y="365125"/>
            <a:ext cx="36042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Problem: </a:t>
            </a:r>
            <a:r>
              <a:rPr lang="en-GB" dirty="0" smtClean="0"/>
              <a:t>Select a reserve network</a:t>
            </a:r>
          </a:p>
          <a:p>
            <a:r>
              <a:rPr lang="en-GB" b="1" dirty="0" smtClean="0"/>
              <a:t>Objective: </a:t>
            </a:r>
            <a:r>
              <a:rPr lang="en-GB" dirty="0" smtClean="0"/>
              <a:t>Minimize cost</a:t>
            </a:r>
          </a:p>
          <a:p>
            <a:r>
              <a:rPr lang="en-GB" b="1" dirty="0" smtClean="0"/>
              <a:t>Targets: </a:t>
            </a:r>
            <a:r>
              <a:rPr lang="en-GB" dirty="0" smtClean="0"/>
              <a:t>17% of each species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6487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7378" y="365125"/>
            <a:ext cx="10066421" cy="1325563"/>
          </a:xfrm>
        </p:spPr>
        <p:txBody>
          <a:bodyPr/>
          <a:lstStyle/>
          <a:p>
            <a:r>
              <a:rPr lang="en-GB" dirty="0" smtClean="0"/>
              <a:t>What strategies did you use?</a:t>
            </a:r>
            <a:endParaRPr lang="en-GB" dirty="0"/>
          </a:p>
        </p:txBody>
      </p:sp>
      <p:pic>
        <p:nvPicPr>
          <p:cNvPr id="16386" name="Picture 2" descr="Image result for we used the eenie meenie method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37213" y="1690688"/>
            <a:ext cx="6136941" cy="45859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68408" y="180466"/>
            <a:ext cx="1011492" cy="112388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287378" y="1779638"/>
            <a:ext cx="3539613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Did you…</a:t>
            </a:r>
          </a:p>
          <a:p>
            <a:endParaRPr lang="en-GB" dirty="0"/>
          </a:p>
          <a:p>
            <a:r>
              <a:rPr lang="en-GB" dirty="0" smtClean="0"/>
              <a:t>  Minimize </a:t>
            </a:r>
            <a:r>
              <a:rPr lang="en-GB" dirty="0" smtClean="0"/>
              <a:t>Cost / Benefit?</a:t>
            </a:r>
          </a:p>
          <a:p>
            <a:r>
              <a:rPr lang="en-GB" dirty="0" smtClean="0"/>
              <a:t>  Maximize </a:t>
            </a:r>
            <a:r>
              <a:rPr lang="en-GB" dirty="0" smtClean="0"/>
              <a:t>Benefit / cost?</a:t>
            </a:r>
          </a:p>
          <a:p>
            <a:endParaRPr lang="en-GB" dirty="0"/>
          </a:p>
          <a:p>
            <a:r>
              <a:rPr lang="en-GB" dirty="0" smtClean="0"/>
              <a:t>Consider…</a:t>
            </a:r>
          </a:p>
          <a:p>
            <a:endParaRPr lang="en-GB" dirty="0"/>
          </a:p>
          <a:p>
            <a:r>
              <a:rPr lang="en-GB" dirty="0" smtClean="0"/>
              <a:t>  Benefit </a:t>
            </a:r>
            <a:r>
              <a:rPr lang="en-GB" dirty="0" smtClean="0"/>
              <a:t>= sum (all species) ?</a:t>
            </a:r>
          </a:p>
          <a:p>
            <a:endParaRPr lang="en-GB" dirty="0" smtClean="0"/>
          </a:p>
          <a:p>
            <a:r>
              <a:rPr lang="en-GB" dirty="0" smtClean="0"/>
              <a:t>Complementarity </a:t>
            </a:r>
            <a:r>
              <a:rPr lang="en-GB" dirty="0" smtClean="0"/>
              <a:t>when some </a:t>
            </a:r>
            <a:r>
              <a:rPr lang="en-GB" dirty="0" smtClean="0"/>
              <a:t>  targets </a:t>
            </a:r>
            <a:r>
              <a:rPr lang="en-GB" dirty="0" smtClean="0"/>
              <a:t>already reached?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 smtClean="0"/>
              <a:t>Yes – there is software to do this easier!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61082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29993" y="3716593"/>
            <a:ext cx="5432444" cy="287055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Problems and algorithms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71074" y="1825625"/>
            <a:ext cx="4775669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b="1" dirty="0"/>
              <a:t>Problem:</a:t>
            </a:r>
            <a:r>
              <a:rPr lang="en-GB" dirty="0"/>
              <a:t> The mathematical specification of the </a:t>
            </a:r>
            <a:r>
              <a:rPr lang="en-GB" dirty="0" smtClean="0"/>
              <a:t>issue</a:t>
            </a:r>
          </a:p>
          <a:p>
            <a:pPr marL="0" indent="0">
              <a:buNone/>
            </a:pPr>
            <a:r>
              <a:rPr lang="en-GB" sz="2000" dirty="0" smtClean="0"/>
              <a:t>e.g. the Minimum Set (knapsack) problem</a:t>
            </a:r>
            <a:endParaRPr lang="en-GB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230188"/>
            <a:ext cx="1011492" cy="11238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sp>
        <p:nvSpPr>
          <p:cNvPr id="7" name="Content Placeholder 2"/>
          <p:cNvSpPr txBox="1">
            <a:spLocks/>
          </p:cNvSpPr>
          <p:nvPr/>
        </p:nvSpPr>
        <p:spPr>
          <a:xfrm>
            <a:off x="6578131" y="1690688"/>
            <a:ext cx="477566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GB" b="1" dirty="0" smtClean="0"/>
              <a:t>Algorithm:</a:t>
            </a:r>
            <a:r>
              <a:rPr lang="en-GB" dirty="0" smtClean="0"/>
              <a:t> the methods used to solve it</a:t>
            </a:r>
          </a:p>
        </p:txBody>
      </p:sp>
      <p:pic>
        <p:nvPicPr>
          <p:cNvPr id="9" name="Picture 8"/>
          <p:cNvPicPr/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766297" y="2801214"/>
            <a:ext cx="4587503" cy="1457046"/>
          </a:xfrm>
          <a:prstGeom prst="rect">
            <a:avLst/>
          </a:prstGeom>
        </p:spPr>
      </p:pic>
      <p:pic>
        <p:nvPicPr>
          <p:cNvPr id="10" name="Picture 2" descr="Image result for integer programming"/>
          <p:cNvPicPr>
            <a:picLocks noChangeAspect="1" noChangeArrowheads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478297" y="4764434"/>
            <a:ext cx="2506891" cy="20788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7787149" y="3832017"/>
            <a:ext cx="4130804" cy="830997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sz="1600" b="1" dirty="0" smtClean="0"/>
              <a:t>Heuristic methods </a:t>
            </a:r>
          </a:p>
          <a:p>
            <a:r>
              <a:rPr lang="en-GB" sz="1600" dirty="0" smtClean="0"/>
              <a:t>(random start and search solutions)</a:t>
            </a:r>
          </a:p>
          <a:p>
            <a:r>
              <a:rPr lang="en-GB" sz="1600" dirty="0" smtClean="0"/>
              <a:t>e.g. genetic algorithms, simulated annealing</a:t>
            </a:r>
            <a:endParaRPr lang="en-GB" sz="1600" dirty="0"/>
          </a:p>
        </p:txBody>
      </p:sp>
      <p:sp>
        <p:nvSpPr>
          <p:cNvPr id="12" name="TextBox 11"/>
          <p:cNvSpPr txBox="1"/>
          <p:nvPr/>
        </p:nvSpPr>
        <p:spPr>
          <a:xfrm>
            <a:off x="7129253" y="5199260"/>
            <a:ext cx="2191197" cy="1477328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b="1" dirty="0" smtClean="0"/>
              <a:t>Exact methods </a:t>
            </a:r>
            <a:r>
              <a:rPr lang="en-GB" dirty="0" smtClean="0"/>
              <a:t>(identify solutions using math) e.g. Integer / Linear Programming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90290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Existing software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4628" y="1825625"/>
            <a:ext cx="9855201" cy="424134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u="sng" dirty="0">
                <a:hlinkClick r:id="rId2"/>
              </a:rPr>
              <a:t>http://marxan.org</a:t>
            </a:r>
            <a:r>
              <a:rPr lang="en-GB" u="sng" dirty="0" smtClean="0">
                <a:hlinkClick r:id="rId2"/>
              </a:rPr>
              <a:t>/</a:t>
            </a:r>
            <a:endParaRPr lang="en-GB" u="sng" dirty="0" smtClean="0"/>
          </a:p>
          <a:p>
            <a:pPr marL="0" indent="0">
              <a:buNone/>
            </a:pPr>
            <a:endParaRPr lang="en-GB" u="sng" dirty="0"/>
          </a:p>
          <a:p>
            <a:pPr marL="0" indent="0">
              <a:buNone/>
            </a:pPr>
            <a:r>
              <a:rPr lang="en-GB" dirty="0" smtClean="0"/>
              <a:t>Problem: minimum set</a:t>
            </a:r>
          </a:p>
          <a:p>
            <a:pPr marL="0" indent="0">
              <a:buNone/>
            </a:pPr>
            <a:r>
              <a:rPr lang="en-GB" dirty="0" smtClean="0"/>
              <a:t>Algorithm: simulated annealing </a:t>
            </a:r>
            <a:endParaRPr lang="en-GB" dirty="0"/>
          </a:p>
        </p:txBody>
      </p:sp>
      <p:pic>
        <p:nvPicPr>
          <p:cNvPr id="5" name="Picture 4" descr="Home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5486400" y="963023"/>
            <a:ext cx="6586812" cy="246597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/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734456" y="4452438"/>
            <a:ext cx="7619141" cy="2137047"/>
          </a:xfrm>
          <a:prstGeom prst="rect">
            <a:avLst/>
          </a:prstGeom>
        </p:spPr>
      </p:pic>
      <p:pic>
        <p:nvPicPr>
          <p:cNvPr id="7" name="Picture 6" descr="Image result for marxan conservation"/>
          <p:cNvPicPr/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9353597" y="4204108"/>
            <a:ext cx="2719614" cy="2385377"/>
          </a:xfrm>
          <a:prstGeom prst="rect">
            <a:avLst/>
          </a:prstGeom>
          <a:noFill/>
          <a:ln>
            <a:noFill/>
          </a:ln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605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Existing software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4628" y="1825625"/>
            <a:ext cx="499291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u="sng" dirty="0">
                <a:hlinkClick r:id="rId2"/>
              </a:rPr>
              <a:t>https://</a:t>
            </a:r>
            <a:r>
              <a:rPr lang="en-GB" u="sng" dirty="0" smtClean="0">
                <a:hlinkClick r:id="rId2"/>
              </a:rPr>
              <a:t>www.helsinki.fi/en/researchgroups/metapopulation-research-centre/software#section-14300</a:t>
            </a:r>
            <a:endParaRPr lang="en-GB" u="sng" dirty="0" smtClean="0"/>
          </a:p>
          <a:p>
            <a:pPr marL="0" indent="0">
              <a:buNone/>
            </a:pPr>
            <a:endParaRPr lang="en-GB" u="sng" dirty="0"/>
          </a:p>
          <a:p>
            <a:pPr marL="0" indent="0">
              <a:buNone/>
            </a:pPr>
            <a:r>
              <a:rPr lang="en-GB" dirty="0" smtClean="0"/>
              <a:t>Problem: </a:t>
            </a:r>
            <a:r>
              <a:rPr lang="en-GB" dirty="0" smtClean="0"/>
              <a:t>…iterative removal of ‘least valuable’ cell</a:t>
            </a:r>
            <a:endParaRPr lang="en-GB" dirty="0" smtClean="0"/>
          </a:p>
          <a:p>
            <a:pPr marL="0" indent="0">
              <a:buNone/>
            </a:pPr>
            <a:r>
              <a:rPr lang="en-GB" dirty="0" smtClean="0"/>
              <a:t>Algorithm: set of greedy heuristics</a:t>
            </a:r>
            <a:endParaRPr lang="en-GB" dirty="0"/>
          </a:p>
        </p:txBody>
      </p:sp>
      <p:pic>
        <p:nvPicPr>
          <p:cNvPr id="5" name="Picture 4" descr="Zonation Conservation planning software logo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6965135" y="1555047"/>
            <a:ext cx="4872219" cy="2446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 descr="Courtesy Conservation Biology Informatics Group, University of Helsinki."/>
          <p:cNvPicPr/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6516370" y="4567238"/>
            <a:ext cx="5675630" cy="1609725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lc="http://schemas.openxmlformats.org/drawingml/2006/lockedCanvas" xmlns:a14="http://schemas.microsoft.com/office/drawing/2010/main" xmlns:w="http://schemas.openxmlformats.org/wordprocessingml/2006/main" xmlns:w10="urn:schemas-microsoft-com:office:word" xmlns:v="urn:schemas-microsoft-com:vml" xmlns:o="urn:schemas-microsoft-com:office:office" xmlns:mv="urn:schemas-microsoft-com:mac:vml" xmlns:mo="http://schemas.microsoft.com/office/mac/office/2008/main" xmlns="" xmlns:pic="http://schemas.openxmlformats.org/drawingml/2006/picture" xmlns:wps="http://schemas.microsoft.com/office/word/2010/wordprocessingShape" xmlns:wne="http://schemas.microsoft.com/office/word/2006/wordml" xmlns:wpi="http://schemas.microsoft.com/office/word/2010/wordprocessingInk" xmlns:wpg="http://schemas.microsoft.com/office/word/2010/wordprocessingGroup" xmlns:w16se="http://schemas.microsoft.com/office/word/2015/wordml/symex" xmlns:w15="http://schemas.microsoft.com/office/word/2012/wordml" xmlns:w14="http://schemas.microsoft.com/office/word/2010/wordml" xmlns:wp="http://schemas.openxmlformats.org/drawingml/2006/wordprocessingDrawing" xmlns:wp14="http://schemas.microsoft.com/office/word/2010/wordprocessingDrawing" xmlns:m="http://schemas.openxmlformats.org/officeDocument/2006/math" xmlns:mc="http://schemas.openxmlformats.org/markup-compatibility/2006" xmlns:cx1="http://schemas.microsoft.com/office/drawing/2015/9/8/chartex" xmlns:cx="http://schemas.microsoft.com/office/drawing/2014/chartex" xmlns:wpc="http://schemas.microsoft.com/office/word/2010/wordprocessingCanvas"/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843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Existing software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4628" y="1825625"/>
            <a:ext cx="5878285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sz="8000" dirty="0" err="1" smtClean="0">
                <a:solidFill>
                  <a:schemeClr val="accent1"/>
                </a:solidFill>
              </a:rPr>
              <a:t>prioritizr</a:t>
            </a:r>
            <a:endParaRPr lang="en-GB" sz="8000" dirty="0" smtClean="0">
              <a:solidFill>
                <a:schemeClr val="accent1"/>
              </a:solidFill>
            </a:endParaRPr>
          </a:p>
          <a:p>
            <a:pPr marL="0" indent="0">
              <a:buNone/>
            </a:pPr>
            <a:r>
              <a:rPr lang="en-GB" u="sng" dirty="0">
                <a:hlinkClick r:id="rId2"/>
              </a:rPr>
              <a:t>https://prioritizr.net</a:t>
            </a:r>
            <a:r>
              <a:rPr lang="en-GB" u="sng" dirty="0" smtClean="0">
                <a:hlinkClick r:id="rId2"/>
              </a:rPr>
              <a:t>/</a:t>
            </a:r>
            <a:r>
              <a:rPr lang="en-GB" u="sng" dirty="0" smtClean="0"/>
              <a:t> </a:t>
            </a:r>
          </a:p>
          <a:p>
            <a:pPr marL="0" indent="0">
              <a:buNone/>
            </a:pPr>
            <a:endParaRPr lang="en-GB" u="sng" dirty="0"/>
          </a:p>
          <a:p>
            <a:pPr marL="0" indent="0">
              <a:buNone/>
            </a:pPr>
            <a:r>
              <a:rPr lang="en-GB" dirty="0" smtClean="0"/>
              <a:t>Problem: minimum set</a:t>
            </a:r>
          </a:p>
          <a:p>
            <a:pPr marL="0" indent="0">
              <a:buNone/>
            </a:pPr>
            <a:r>
              <a:rPr lang="en-GB" dirty="0" smtClean="0"/>
              <a:t>Algorithm: Integer linear programming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 descr="Image result for r cran logo"/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1298332" y="452438"/>
            <a:ext cx="607851" cy="698568"/>
          </a:xfrm>
          <a:prstGeom prst="rect">
            <a:avLst/>
          </a:prstGeom>
          <a:noFill/>
          <a:ln>
            <a:noFill/>
          </a:ln>
        </p:spPr>
      </p:pic>
      <p:pic>
        <p:nvPicPr>
          <p:cNvPr id="9218" name="Picture 2" descr="Image result for integer programming"/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532913" y="3151189"/>
            <a:ext cx="4097565" cy="3397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0" b="100000" l="441" r="100000">
                        <a14:foregroundMark x1="28194" y1="67308" x2="28194" y2="67308"/>
                        <a14:foregroundMark x1="57269" y1="51923" x2="57269" y2="51923"/>
                        <a14:foregroundMark x1="77974" y1="66538" x2="77974" y2="66538"/>
                        <a14:foregroundMark x1="75771" y1="85000" x2="75771" y2="85000"/>
                        <a14:foregroundMark x1="83700" y1="81538" x2="83700" y2="81538"/>
                        <a14:foregroundMark x1="95154" y1="76538" x2="95154" y2="76538"/>
                        <a14:foregroundMark x1="97797" y1="61154" x2="97797" y2="61154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583774" y="199519"/>
            <a:ext cx="2162175" cy="247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58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3" y="500062"/>
            <a:ext cx="10182726" cy="1325563"/>
          </a:xfrm>
        </p:spPr>
        <p:txBody>
          <a:bodyPr/>
          <a:lstStyle/>
          <a:p>
            <a:r>
              <a:rPr lang="en-GB" dirty="0" smtClean="0"/>
              <a:t>Let’s see how well </a:t>
            </a:r>
            <a:r>
              <a:rPr lang="en-GB" dirty="0" err="1" smtClean="0"/>
              <a:t>prioritizr</a:t>
            </a:r>
            <a:r>
              <a:rPr lang="en-GB" dirty="0" smtClean="0"/>
              <a:t> </a:t>
            </a:r>
            <a:br>
              <a:rPr lang="en-GB" dirty="0" smtClean="0"/>
            </a:br>
            <a:r>
              <a:rPr lang="en-GB" dirty="0" smtClean="0"/>
              <a:t>can do on our problem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0" y="2408903"/>
            <a:ext cx="9452429" cy="37680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Open </a:t>
            </a:r>
            <a:r>
              <a:rPr lang="en-GB" dirty="0" err="1" smtClean="0"/>
              <a:t>RStudio</a:t>
            </a:r>
            <a:endParaRPr lang="en-GB" dirty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Follow the instructions in </a:t>
            </a:r>
            <a:r>
              <a:rPr lang="en-GB" dirty="0" smtClean="0"/>
              <a:t>Exercise_1.html</a:t>
            </a:r>
            <a:endParaRPr lang="en-GB" dirty="0" smtClean="0"/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39049" y="787717"/>
            <a:ext cx="3714750" cy="12287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081024" y="1743948"/>
            <a:ext cx="2655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https://www.rstudio.com/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15464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4352" y="79794"/>
            <a:ext cx="3714750" cy="1228725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9356327" y="1036025"/>
            <a:ext cx="26557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dirty="0" smtClean="0"/>
              <a:t>https://www.rstudio.com/</a:t>
            </a: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8651" y="1474839"/>
            <a:ext cx="8087676" cy="4968516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2703871" y="3254477"/>
            <a:ext cx="192712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Script editor</a:t>
            </a:r>
            <a:endParaRPr lang="en-GB" dirty="0"/>
          </a:p>
        </p:txBody>
      </p:sp>
      <p:sp>
        <p:nvSpPr>
          <p:cNvPr id="12" name="TextBox 11"/>
          <p:cNvSpPr txBox="1"/>
          <p:nvPr/>
        </p:nvSpPr>
        <p:spPr>
          <a:xfrm>
            <a:off x="2703870" y="5403447"/>
            <a:ext cx="1927123" cy="369332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Console</a:t>
            </a:r>
            <a:endParaRPr lang="en-GB" dirty="0"/>
          </a:p>
        </p:txBody>
      </p:sp>
      <p:sp>
        <p:nvSpPr>
          <p:cNvPr id="13" name="TextBox 12"/>
          <p:cNvSpPr txBox="1"/>
          <p:nvPr/>
        </p:nvSpPr>
        <p:spPr>
          <a:xfrm>
            <a:off x="6950790" y="4793226"/>
            <a:ext cx="1927123" cy="92333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Help</a:t>
            </a:r>
          </a:p>
          <a:p>
            <a:r>
              <a:rPr lang="en-GB" dirty="0" smtClean="0"/>
              <a:t>Plots</a:t>
            </a:r>
          </a:p>
          <a:p>
            <a:r>
              <a:rPr lang="en-GB" dirty="0" smtClean="0"/>
              <a:t>Etc.</a:t>
            </a:r>
            <a:endParaRPr lang="en-GB" dirty="0"/>
          </a:p>
        </p:txBody>
      </p:sp>
      <p:sp>
        <p:nvSpPr>
          <p:cNvPr id="14" name="TextBox 13"/>
          <p:cNvSpPr txBox="1"/>
          <p:nvPr/>
        </p:nvSpPr>
        <p:spPr>
          <a:xfrm>
            <a:off x="7133303" y="2608146"/>
            <a:ext cx="1927123" cy="646331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Objects, history, etc.</a:t>
            </a:r>
            <a:endParaRPr lang="en-GB" dirty="0"/>
          </a:p>
        </p:txBody>
      </p:sp>
      <p:sp>
        <p:nvSpPr>
          <p:cNvPr id="16" name="Line Callout 1 15"/>
          <p:cNvSpPr/>
          <p:nvPr/>
        </p:nvSpPr>
        <p:spPr>
          <a:xfrm>
            <a:off x="1130710" y="1602658"/>
            <a:ext cx="442451" cy="471948"/>
          </a:xfrm>
          <a:prstGeom prst="borderCallout1">
            <a:avLst>
              <a:gd name="adj1" fmla="val -187500"/>
              <a:gd name="adj2" fmla="val 116112"/>
              <a:gd name="adj3" fmla="val -6250"/>
              <a:gd name="adj4" fmla="val 48334"/>
            </a:avLst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TextBox 17"/>
          <p:cNvSpPr txBox="1"/>
          <p:nvPr/>
        </p:nvSpPr>
        <p:spPr>
          <a:xfrm>
            <a:off x="1590027" y="596376"/>
            <a:ext cx="1300658" cy="36933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New script</a:t>
            </a:r>
            <a:endParaRPr lang="en-GB" dirty="0"/>
          </a:p>
        </p:txBody>
      </p:sp>
      <p:sp>
        <p:nvSpPr>
          <p:cNvPr id="19" name="Line Callout 1 18"/>
          <p:cNvSpPr/>
          <p:nvPr/>
        </p:nvSpPr>
        <p:spPr>
          <a:xfrm>
            <a:off x="5125237" y="2005781"/>
            <a:ext cx="442451" cy="471948"/>
          </a:xfrm>
          <a:prstGeom prst="borderCallout1">
            <a:avLst>
              <a:gd name="adj1" fmla="val -187500"/>
              <a:gd name="adj2" fmla="val 116112"/>
              <a:gd name="adj3" fmla="val -6250"/>
              <a:gd name="adj4" fmla="val 48334"/>
            </a:avLst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0" name="TextBox 19"/>
          <p:cNvSpPr txBox="1"/>
          <p:nvPr/>
        </p:nvSpPr>
        <p:spPr>
          <a:xfrm>
            <a:off x="5584553" y="999499"/>
            <a:ext cx="875241" cy="369332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smtClean="0"/>
              <a:t>Run</a:t>
            </a:r>
            <a:endParaRPr lang="en-GB" dirty="0"/>
          </a:p>
        </p:txBody>
      </p:sp>
      <p:sp>
        <p:nvSpPr>
          <p:cNvPr id="21" name="Line Callout 1 20"/>
          <p:cNvSpPr/>
          <p:nvPr/>
        </p:nvSpPr>
        <p:spPr>
          <a:xfrm>
            <a:off x="1887416" y="2081980"/>
            <a:ext cx="284846" cy="319549"/>
          </a:xfrm>
          <a:prstGeom prst="borderCallout1">
            <a:avLst>
              <a:gd name="adj1" fmla="val -322884"/>
              <a:gd name="adj2" fmla="val 564843"/>
              <a:gd name="adj3" fmla="val -6250"/>
              <a:gd name="adj4" fmla="val 48334"/>
            </a:avLst>
          </a:prstGeom>
          <a:noFill/>
          <a:ln w="38100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2" name="TextBox 21"/>
          <p:cNvSpPr txBox="1"/>
          <p:nvPr/>
        </p:nvSpPr>
        <p:spPr>
          <a:xfrm>
            <a:off x="3558096" y="814833"/>
            <a:ext cx="1240046" cy="584775"/>
          </a:xfrm>
          <a:prstGeom prst="rect">
            <a:avLst/>
          </a:prstGeom>
          <a:ln>
            <a:noFill/>
          </a:ln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r>
              <a:rPr lang="en-GB" dirty="0" err="1" smtClean="0"/>
              <a:t>save.r</a:t>
            </a:r>
            <a:endParaRPr lang="en-GB" dirty="0" smtClean="0"/>
          </a:p>
          <a:p>
            <a:r>
              <a:rPr lang="en-GB" sz="1400" dirty="0" smtClean="0"/>
              <a:t>(~txt file)</a:t>
            </a:r>
            <a:endParaRPr lang="en-GB" sz="1400" dirty="0"/>
          </a:p>
        </p:txBody>
      </p:sp>
    </p:spTree>
    <p:extLst>
      <p:ext uri="{BB962C8B-B14F-4D97-AF65-F5344CB8AC3E}">
        <p14:creationId xmlns:p14="http://schemas.microsoft.com/office/powerpoint/2010/main" val="178525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Agenda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82056" y="1825625"/>
            <a:ext cx="9771743" cy="4730818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GB" b="1" dirty="0" smtClean="0"/>
              <a:t>Practical 1:</a:t>
            </a:r>
          </a:p>
          <a:p>
            <a:pPr marL="0" indent="0">
              <a:buNone/>
            </a:pPr>
            <a:r>
              <a:rPr lang="en-GB" dirty="0" smtClean="0"/>
              <a:t>15 min	Introductions, system set up.</a:t>
            </a:r>
          </a:p>
          <a:p>
            <a:pPr marL="0" indent="0">
              <a:buNone/>
            </a:pPr>
            <a:r>
              <a:rPr lang="en-GB" dirty="0" smtClean="0"/>
              <a:t>30 min	A first example of systematic conservation planning</a:t>
            </a:r>
          </a:p>
          <a:p>
            <a:pPr marL="0" indent="0">
              <a:buNone/>
            </a:pPr>
            <a:r>
              <a:rPr lang="en-GB" dirty="0" smtClean="0"/>
              <a:t>40 min	The NADC study area – data, gap analysis, basic prioritization, adding lock-in, or lock-outs, and 	connectivity</a:t>
            </a:r>
          </a:p>
          <a:p>
            <a:pPr marL="0" indent="0">
              <a:buNone/>
            </a:pPr>
            <a:r>
              <a:rPr lang="en-GB" dirty="0" smtClean="0"/>
              <a:t>5 min	Allocation of scenarios for practical 2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b="1" dirty="0" smtClean="0"/>
              <a:t>Homework: </a:t>
            </a:r>
            <a:r>
              <a:rPr lang="en-GB" dirty="0" smtClean="0"/>
              <a:t>Think about your scenarios! Prepare some code to try, and research some of the discussion </a:t>
            </a:r>
            <a:r>
              <a:rPr lang="en-GB" dirty="0" smtClean="0"/>
              <a:t>points.</a:t>
            </a:r>
          </a:p>
          <a:p>
            <a:pPr marL="0" indent="0">
              <a:buNone/>
            </a:pPr>
            <a:endParaRPr lang="en-GB" dirty="0" smtClean="0"/>
          </a:p>
          <a:p>
            <a:pPr marL="0" indent="0">
              <a:buNone/>
            </a:pPr>
            <a:r>
              <a:rPr lang="en-GB" b="1" dirty="0" smtClean="0"/>
              <a:t>Practical 2:</a:t>
            </a:r>
          </a:p>
          <a:p>
            <a:pPr marL="0" indent="0">
              <a:buNone/>
            </a:pPr>
            <a:r>
              <a:rPr lang="en-GB" dirty="0" smtClean="0"/>
              <a:t>5 min	Recap, system set up.</a:t>
            </a:r>
          </a:p>
          <a:p>
            <a:pPr marL="0" indent="0">
              <a:buNone/>
            </a:pPr>
            <a:r>
              <a:rPr lang="en-GB" dirty="0" smtClean="0"/>
              <a:t>50 min	Scenarios</a:t>
            </a:r>
          </a:p>
          <a:p>
            <a:pPr marL="0" indent="0">
              <a:buNone/>
            </a:pPr>
            <a:r>
              <a:rPr lang="en-GB" dirty="0" smtClean="0"/>
              <a:t>30 min	Class presentations (5 min / group)</a:t>
            </a:r>
          </a:p>
          <a:p>
            <a:pPr marL="0" indent="0">
              <a:buNone/>
            </a:pPr>
            <a:r>
              <a:rPr lang="en-GB" dirty="0"/>
              <a:t>	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230188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5835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3" y="500062"/>
            <a:ext cx="10182726" cy="1325563"/>
          </a:xfrm>
        </p:spPr>
        <p:txBody>
          <a:bodyPr/>
          <a:lstStyle/>
          <a:p>
            <a:r>
              <a:rPr lang="en-GB" dirty="0" smtClean="0"/>
              <a:t>Example _</a:t>
            </a:r>
            <a:r>
              <a:rPr lang="en-GB" dirty="0" smtClean="0"/>
              <a:t>1.html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0" y="2408903"/>
            <a:ext cx="9452429" cy="3768060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GB" dirty="0" smtClean="0"/>
              <a:t>Installs and loads packages (libraries of functions)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Specify where your data is </a:t>
            </a:r>
            <a:r>
              <a:rPr lang="en-GB" dirty="0" smtClean="0"/>
              <a:t>(!! Data needs </a:t>
            </a:r>
            <a:r>
              <a:rPr lang="en-GB" dirty="0" smtClean="0"/>
              <a:t>to be unzipped, and folder location corrected)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Load </a:t>
            </a:r>
            <a:r>
              <a:rPr lang="en-GB" dirty="0" smtClean="0"/>
              <a:t>data into R</a:t>
            </a:r>
            <a:endParaRPr lang="en-GB" dirty="0" smtClean="0"/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Check data loaded correctly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Specify the basic </a:t>
            </a:r>
            <a:r>
              <a:rPr lang="en-GB" dirty="0" err="1" smtClean="0"/>
              <a:t>prioritizr</a:t>
            </a:r>
            <a:r>
              <a:rPr lang="en-GB" dirty="0" smtClean="0"/>
              <a:t> </a:t>
            </a:r>
            <a:r>
              <a:rPr lang="en-GB" dirty="0" smtClean="0"/>
              <a:t>problem </a:t>
            </a:r>
          </a:p>
          <a:p>
            <a:pPr marL="514350" indent="-514350">
              <a:buFont typeface="+mj-lt"/>
              <a:buAutoNum type="arabicPeriod"/>
            </a:pPr>
            <a:r>
              <a:rPr lang="en-GB" dirty="0" smtClean="0"/>
              <a:t>Solve &amp; examine results</a:t>
            </a:r>
          </a:p>
          <a:p>
            <a:pPr marL="514350" indent="-514350">
              <a:buFont typeface="+mj-lt"/>
              <a:buAutoNum type="arabicPeriod"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2471" y="52708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8471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3" y="500062"/>
            <a:ext cx="10182726" cy="1325563"/>
          </a:xfrm>
        </p:spPr>
        <p:txBody>
          <a:bodyPr/>
          <a:lstStyle/>
          <a:p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0" y="2408903"/>
            <a:ext cx="9452429" cy="37680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>
                <a:solidFill>
                  <a:schemeClr val="bg1">
                    <a:lumMod val="65000"/>
                  </a:schemeClr>
                </a:solidFill>
              </a:rPr>
              <a:t>Are you ready for the solution?</a:t>
            </a:r>
            <a:endParaRPr lang="en-GB" dirty="0">
              <a:solidFill>
                <a:schemeClr val="bg1">
                  <a:lumMod val="65000"/>
                </a:schemeClr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2471" y="52708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1126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87378" y="365125"/>
            <a:ext cx="10066421" cy="1325563"/>
          </a:xfrm>
        </p:spPr>
        <p:txBody>
          <a:bodyPr/>
          <a:lstStyle/>
          <a:p>
            <a:r>
              <a:rPr lang="en-GB" dirty="0" smtClean="0"/>
              <a:t>What did </a:t>
            </a:r>
            <a:r>
              <a:rPr lang="en-GB" dirty="0" err="1" smtClean="0"/>
              <a:t>prioritizr</a:t>
            </a:r>
            <a:r>
              <a:rPr lang="en-GB" dirty="0" smtClean="0"/>
              <a:t> </a:t>
            </a:r>
            <a:r>
              <a:rPr lang="en-GB" dirty="0" smtClean="0"/>
              <a:t>pick?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602010" y="1267218"/>
            <a:ext cx="7994274" cy="5232339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9669780" y="3344779"/>
            <a:ext cx="227396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 smtClean="0"/>
              <a:t>COST = </a:t>
            </a:r>
          </a:p>
          <a:p>
            <a:r>
              <a:rPr lang="en-GB" sz="3200" dirty="0" smtClean="0"/>
              <a:t>3 727 235</a:t>
            </a:r>
            <a:endParaRPr lang="en-GB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2471" y="52708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25489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-12032"/>
            <a:ext cx="12192000" cy="68700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3106" y="180460"/>
            <a:ext cx="10182726" cy="1325563"/>
          </a:xfrm>
        </p:spPr>
        <p:txBody>
          <a:bodyPr/>
          <a:lstStyle/>
          <a:p>
            <a:r>
              <a:rPr lang="en-GB" dirty="0" smtClean="0">
                <a:solidFill>
                  <a:schemeClr val="bg1"/>
                </a:solidFill>
              </a:rPr>
              <a:t>The North Argentinian Dry Chaco (NADC)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3666" y="1401396"/>
            <a:ext cx="2171092" cy="3230762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sp>
        <p:nvSpPr>
          <p:cNvPr id="6" name="Rectangle 5"/>
          <p:cNvSpPr/>
          <p:nvPr/>
        </p:nvSpPr>
        <p:spPr>
          <a:xfrm>
            <a:off x="0" y="6535155"/>
            <a:ext cx="11925756" cy="3228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07000"/>
              </a:lnSpc>
              <a:spcAft>
                <a:spcPts val="800"/>
              </a:spcAft>
            </a:pPr>
            <a:r>
              <a:rPr lang="en-GB" sz="14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Satellite from </a:t>
            </a:r>
            <a:r>
              <a:rPr lang="en-GB" sz="14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GoogleMaps</a:t>
            </a:r>
            <a:r>
              <a:rPr lang="en-GB" sz="14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 Camera trap photos from INTA / </a:t>
            </a:r>
            <a:r>
              <a:rPr lang="en-GB" sz="1400" dirty="0" err="1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Asun</a:t>
            </a:r>
            <a:r>
              <a:rPr lang="en-GB" sz="1400" dirty="0" smtClean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; Figure 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from </a:t>
            </a:r>
            <a:r>
              <a:rPr lang="en-GB" sz="1400" dirty="0" err="1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Gasparri</a:t>
            </a:r>
            <a:r>
              <a:rPr lang="en-GB" sz="1400" dirty="0">
                <a:solidFill>
                  <a:schemeClr val="bg1"/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 et al </a:t>
            </a:r>
            <a:r>
              <a:rPr lang="en-GB" sz="1400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2015 </a:t>
            </a:r>
            <a:r>
              <a:rPr lang="en-GB" sz="1400" u="sng" dirty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https://</a:t>
            </a:r>
            <a:r>
              <a:rPr lang="en-GB" sz="1400" u="sng" dirty="0" smtClean="0">
                <a:solidFill>
                  <a:schemeClr val="bg1">
                    <a:lumMod val="95000"/>
                  </a:schemeClr>
                </a:solidFill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doi.org/10.1016/j.jaridenv.2015.05.005</a:t>
            </a:r>
          </a:p>
        </p:txBody>
      </p:sp>
      <p:pic>
        <p:nvPicPr>
          <p:cNvPr id="7" name="Picture 6"/>
          <p:cNvPicPr/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574759" y="1399343"/>
            <a:ext cx="2334126" cy="3232816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sp>
        <p:nvSpPr>
          <p:cNvPr id="9" name="TextBox 8"/>
          <p:cNvSpPr txBox="1"/>
          <p:nvPr/>
        </p:nvSpPr>
        <p:spPr>
          <a:xfrm>
            <a:off x="290769" y="1321357"/>
            <a:ext cx="1395660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172 800km</a:t>
            </a:r>
            <a:r>
              <a:rPr lang="en-GB" baseline="30000" dirty="0" smtClean="0">
                <a:solidFill>
                  <a:schemeClr val="bg1"/>
                </a:solidFill>
              </a:rPr>
              <a:t>2</a:t>
            </a:r>
            <a:endParaRPr lang="en-GB" baseline="3000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4072082" y="1399343"/>
            <a:ext cx="1604211" cy="184665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sz="1600" b="1" dirty="0" smtClean="0">
                <a:solidFill>
                  <a:schemeClr val="bg1"/>
                </a:solidFill>
              </a:rPr>
              <a:t>Semi-deciduous dry forest</a:t>
            </a:r>
          </a:p>
          <a:p>
            <a:endParaRPr lang="en-GB" sz="1600" dirty="0">
              <a:solidFill>
                <a:schemeClr val="bg1"/>
              </a:solidFill>
            </a:endParaRPr>
          </a:p>
          <a:p>
            <a:r>
              <a:rPr lang="en-GB" sz="1600" dirty="0" smtClean="0">
                <a:solidFill>
                  <a:schemeClr val="bg1"/>
                </a:solidFill>
              </a:rPr>
              <a:t>46 tree spp.</a:t>
            </a:r>
          </a:p>
          <a:p>
            <a:r>
              <a:rPr lang="en-GB" sz="1600" dirty="0" smtClean="0">
                <a:solidFill>
                  <a:schemeClr val="bg1"/>
                </a:solidFill>
              </a:rPr>
              <a:t>&gt;400 bird spp.</a:t>
            </a:r>
          </a:p>
          <a:p>
            <a:r>
              <a:rPr lang="en-GB" sz="1600" dirty="0" smtClean="0">
                <a:solidFill>
                  <a:schemeClr val="bg1"/>
                </a:solidFill>
              </a:rPr>
              <a:t>145 mammals</a:t>
            </a:r>
          </a:p>
          <a:p>
            <a:r>
              <a:rPr lang="en-GB" sz="1600" dirty="0" smtClean="0">
                <a:solidFill>
                  <a:schemeClr val="bg1"/>
                </a:solidFill>
              </a:rPr>
              <a:t>30 amphibians</a:t>
            </a:r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8077808" y="4310178"/>
            <a:ext cx="2618266" cy="1877065"/>
          </a:xfrm>
          <a:prstGeom prst="rect">
            <a:avLst/>
          </a:prstGeom>
          <a:ln w="31750">
            <a:solidFill>
              <a:schemeClr val="tx1"/>
            </a:solidFill>
          </a:ln>
        </p:spPr>
      </p:pic>
      <p:sp>
        <p:nvSpPr>
          <p:cNvPr id="11" name="TextBox 10"/>
          <p:cNvSpPr txBox="1"/>
          <p:nvPr/>
        </p:nvSpPr>
        <p:spPr>
          <a:xfrm>
            <a:off x="10038955" y="4042610"/>
            <a:ext cx="1886801" cy="1477328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GB" dirty="0" smtClean="0">
                <a:solidFill>
                  <a:schemeClr val="bg1"/>
                </a:solidFill>
              </a:rPr>
              <a:t>Indigenous areas,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Livestock grazing,</a:t>
            </a:r>
          </a:p>
          <a:p>
            <a:r>
              <a:rPr lang="en-GB" dirty="0" smtClean="0">
                <a:solidFill>
                  <a:schemeClr val="bg1"/>
                </a:solidFill>
              </a:rPr>
              <a:t>Increasing agribusiness (soy, intensive pasture) 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flipH="1" flipV="1">
            <a:off x="7206916" y="3152274"/>
            <a:ext cx="870892" cy="1157904"/>
          </a:xfrm>
          <a:prstGeom prst="straightConnector1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77733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/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069432" y="1576137"/>
            <a:ext cx="8325852" cy="5041231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Driving questions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37752" y="1027907"/>
            <a:ext cx="4487779" cy="2340936"/>
          </a:xfrm>
          <a:solidFill>
            <a:schemeClr val="bg1"/>
          </a:solidFill>
          <a:ln w="22225">
            <a:solidFill>
              <a:schemeClr val="tx1"/>
            </a:solidFill>
          </a:ln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 smtClean="0"/>
              <a:t>How can we balance production with biodiversity?</a:t>
            </a:r>
          </a:p>
          <a:p>
            <a:pPr marL="0" indent="0" algn="ctr">
              <a:buNone/>
            </a:pPr>
            <a:endParaRPr lang="en-GB" dirty="0"/>
          </a:p>
          <a:p>
            <a:pPr marL="0" indent="0" algn="ctr">
              <a:buNone/>
            </a:pPr>
            <a:r>
              <a:rPr lang="en-GB" dirty="0" smtClean="0"/>
              <a:t>Where are the most important areas to protect?</a:t>
            </a:r>
            <a:endParaRPr lang="en-GB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18659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NADC </a:t>
            </a:r>
            <a:r>
              <a:rPr lang="en-GB" dirty="0" err="1" smtClean="0"/>
              <a:t>PrioritizR</a:t>
            </a:r>
            <a:r>
              <a:rPr lang="en-GB" dirty="0" smtClean="0"/>
              <a:t> exercises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1" y="1489005"/>
            <a:ext cx="9452429" cy="5161936"/>
          </a:xfrm>
        </p:spPr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GB" sz="4600" b="1" dirty="0" smtClean="0">
                <a:solidFill>
                  <a:srgbClr val="0070C0"/>
                </a:solidFill>
              </a:rPr>
              <a:t>Exercise_2.html</a:t>
            </a:r>
          </a:p>
          <a:p>
            <a:pPr lvl="0"/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Open </a:t>
            </a:r>
            <a:r>
              <a:rPr lang="en-GB" dirty="0"/>
              <a:t>R via </a:t>
            </a:r>
            <a:r>
              <a:rPr lang="en-GB" dirty="0" err="1"/>
              <a:t>RStudio</a:t>
            </a:r>
            <a:r>
              <a:rPr lang="en-GB" dirty="0"/>
              <a:t> </a:t>
            </a:r>
            <a:endParaRPr lang="en-GB" dirty="0" smtClean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Install </a:t>
            </a:r>
            <a:r>
              <a:rPr lang="en-GB" dirty="0"/>
              <a:t>and load the required packages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Load and explore the 10km resolution </a:t>
            </a:r>
            <a:r>
              <a:rPr lang="en-GB" dirty="0" smtClean="0"/>
              <a:t>data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Conduct a simple ‘gap analysis’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Construct a </a:t>
            </a:r>
            <a:r>
              <a:rPr lang="en-GB" dirty="0" err="1" smtClean="0"/>
              <a:t>prioritizr</a:t>
            </a:r>
            <a:r>
              <a:rPr lang="en-GB" dirty="0" smtClean="0"/>
              <a:t> </a:t>
            </a:r>
            <a:r>
              <a:rPr lang="en-GB" dirty="0"/>
              <a:t>problem, with lock in and lock out options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Solve this, and explore the solutions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Add connectivity constraints to the problem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dirty="0"/>
              <a:t>Solve, and explore the </a:t>
            </a:r>
            <a:r>
              <a:rPr lang="en-GB" dirty="0" smtClean="0"/>
              <a:t>solutions</a:t>
            </a:r>
          </a:p>
          <a:p>
            <a:pPr marL="514350" lvl="0" indent="-514350">
              <a:buFont typeface="+mj-lt"/>
              <a:buAutoNum type="arabicPeriod"/>
            </a:pPr>
            <a:endParaRPr lang="en-GB" dirty="0"/>
          </a:p>
          <a:p>
            <a:pPr marL="0" lvl="0" indent="0">
              <a:buNone/>
            </a:pPr>
            <a:r>
              <a:rPr lang="en-GB" b="1" dirty="0" smtClean="0"/>
              <a:t>Remember</a:t>
            </a:r>
            <a:r>
              <a:rPr lang="en-GB" b="1" dirty="0" smtClean="0"/>
              <a:t>: </a:t>
            </a:r>
            <a:r>
              <a:rPr lang="en-GB" dirty="0" smtClean="0"/>
              <a:t>this is not a course on R! We can help with the code, but we want you to understand the concepts.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72336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79037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NADC </a:t>
            </a:r>
            <a:r>
              <a:rPr lang="en-GB" dirty="0" err="1" smtClean="0"/>
              <a:t>PrioritizR</a:t>
            </a:r>
            <a:r>
              <a:rPr lang="en-GB" dirty="0" smtClean="0"/>
              <a:t> exercises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1" y="1489005"/>
            <a:ext cx="9452429" cy="516193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4600" b="1" dirty="0" smtClean="0">
                <a:solidFill>
                  <a:srgbClr val="0070C0"/>
                </a:solidFill>
              </a:rPr>
              <a:t>Discussion points</a:t>
            </a:r>
          </a:p>
          <a:p>
            <a:r>
              <a:rPr lang="en-GB" dirty="0"/>
              <a:t>What </a:t>
            </a:r>
            <a:r>
              <a:rPr lang="en-GB" dirty="0" smtClean="0"/>
              <a:t>areas are we considering ‘available’ and contributing to conservation?</a:t>
            </a:r>
            <a:endParaRPr lang="en-GB" dirty="0"/>
          </a:p>
          <a:p>
            <a:pPr lvl="0"/>
            <a:r>
              <a:rPr lang="en-GB" dirty="0" smtClean="0"/>
              <a:t>What does it mean to have ‘threshold’ target constraints? What might be alternatives?</a:t>
            </a:r>
          </a:p>
          <a:p>
            <a:pPr lvl="0"/>
            <a:r>
              <a:rPr lang="en-GB" dirty="0" smtClean="0"/>
              <a:t>How might we incorporate ecosystem types or other features?</a:t>
            </a:r>
          </a:p>
          <a:p>
            <a:pPr lvl="0"/>
            <a:r>
              <a:rPr lang="en-GB" dirty="0" smtClean="0"/>
              <a:t>How might we avoid ‘bad’ features?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72336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3083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NADC </a:t>
            </a:r>
            <a:r>
              <a:rPr lang="en-GB" dirty="0" err="1" smtClean="0"/>
              <a:t>PrioritizR</a:t>
            </a:r>
            <a:r>
              <a:rPr lang="en-GB" dirty="0" smtClean="0"/>
              <a:t> exercises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1" y="1489005"/>
            <a:ext cx="9452429" cy="5161936"/>
          </a:xfrm>
        </p:spPr>
        <p:txBody>
          <a:bodyPr>
            <a:normAutofit fontScale="85000" lnSpcReduction="20000"/>
          </a:bodyPr>
          <a:lstStyle/>
          <a:p>
            <a:pPr marL="0" lvl="0" indent="0">
              <a:buNone/>
            </a:pPr>
            <a:r>
              <a:rPr lang="en-GB" sz="4600" b="1" dirty="0" smtClean="0">
                <a:solidFill>
                  <a:srgbClr val="0070C0"/>
                </a:solidFill>
              </a:rPr>
              <a:t>Scenarios.html</a:t>
            </a:r>
            <a:endParaRPr lang="en-GB" sz="4600" b="1" dirty="0" smtClean="0">
              <a:solidFill>
                <a:srgbClr val="0070C0"/>
              </a:solidFill>
            </a:endParaRPr>
          </a:p>
          <a:p>
            <a:pPr lvl="0"/>
            <a:endParaRPr lang="en-GB" dirty="0"/>
          </a:p>
          <a:p>
            <a:pPr marL="0" indent="0">
              <a:buNone/>
            </a:pPr>
            <a:r>
              <a:rPr lang="en-GB" b="1" dirty="0"/>
              <a:t>To explore these questions more deeply, we will split into groups to develop scenarios</a:t>
            </a:r>
          </a:p>
          <a:p>
            <a:pPr marL="0" indent="0">
              <a:buNone/>
            </a:pPr>
            <a:r>
              <a:rPr lang="en-GB" b="1" dirty="0" smtClean="0">
                <a:solidFill>
                  <a:schemeClr val="accent1">
                    <a:lumMod val="75000"/>
                  </a:schemeClr>
                </a:solidFill>
              </a:rPr>
              <a:t>Homework</a:t>
            </a:r>
            <a:r>
              <a:rPr lang="en-GB" b="1" dirty="0">
                <a:solidFill>
                  <a:schemeClr val="accent1">
                    <a:lumMod val="75000"/>
                  </a:schemeClr>
                </a:solidFill>
              </a:rPr>
              <a:t>: </a:t>
            </a:r>
            <a:r>
              <a:rPr lang="en-GB" dirty="0">
                <a:solidFill>
                  <a:schemeClr val="accent1">
                    <a:lumMod val="75000"/>
                  </a:schemeClr>
                </a:solidFill>
              </a:rPr>
              <a:t>Complete Exercise 2. Think about your scenario, the concepts of the analysis, maybe prepare some code, and research some of the discussion points. Some hints and tips are in </a:t>
            </a:r>
            <a:r>
              <a:rPr lang="en-GB" i="1" dirty="0" smtClean="0">
                <a:solidFill>
                  <a:schemeClr val="accent1">
                    <a:lumMod val="75000"/>
                  </a:schemeClr>
                </a:solidFill>
              </a:rPr>
              <a:t>Scenarios.html</a:t>
            </a:r>
          </a:p>
          <a:p>
            <a:pPr marL="0" indent="0">
              <a:buNone/>
            </a:pPr>
            <a:endParaRPr lang="en-GB" i="1" dirty="0">
              <a:solidFill>
                <a:schemeClr val="accent1">
                  <a:lumMod val="75000"/>
                </a:schemeClr>
              </a:solidFill>
            </a:endParaRPr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How does cost scale with different targets?</a:t>
            </a:r>
            <a:endParaRPr lang="en-GB" dirty="0" smtClean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Can different species group proxy for each other?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How does cost scale with connectivity?</a:t>
            </a:r>
            <a:endParaRPr lang="en-GB" dirty="0" smtClean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Lock in and lock out options</a:t>
            </a:r>
            <a:endParaRPr lang="en-GB" dirty="0"/>
          </a:p>
          <a:p>
            <a:pPr marL="514350" lvl="0" indent="-514350">
              <a:buFont typeface="+mj-lt"/>
              <a:buAutoNum type="arabicPeriod"/>
            </a:pPr>
            <a:r>
              <a:rPr lang="en-GB" dirty="0" smtClean="0"/>
              <a:t>A portfolio of solutions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72336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1403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NADC </a:t>
            </a:r>
            <a:r>
              <a:rPr lang="en-GB" dirty="0" err="1" smtClean="0"/>
              <a:t>PrioritizR</a:t>
            </a:r>
            <a:r>
              <a:rPr lang="en-GB" dirty="0" smtClean="0"/>
              <a:t> exercises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1" y="1489005"/>
            <a:ext cx="9452429" cy="5161936"/>
          </a:xfrm>
        </p:spPr>
        <p:txBody>
          <a:bodyPr>
            <a:normAutofit/>
          </a:bodyPr>
          <a:lstStyle/>
          <a:p>
            <a:pPr marL="0" lvl="0" indent="0">
              <a:buNone/>
            </a:pPr>
            <a:r>
              <a:rPr lang="en-GB" sz="4600" b="1" dirty="0" smtClean="0">
                <a:solidFill>
                  <a:srgbClr val="0070C0"/>
                </a:solidFill>
              </a:rPr>
              <a:t>Discussion points</a:t>
            </a:r>
          </a:p>
          <a:p>
            <a:r>
              <a:rPr lang="en-GB" sz="2400" dirty="0"/>
              <a:t>What do our results mean for prioritization in the NADC?</a:t>
            </a:r>
          </a:p>
          <a:p>
            <a:r>
              <a:rPr lang="en-GB" sz="2400" dirty="0" smtClean="0"/>
              <a:t>Why </a:t>
            </a:r>
            <a:r>
              <a:rPr lang="en-GB" sz="2400" dirty="0"/>
              <a:t>might we lock in protected areas to the baseline?</a:t>
            </a:r>
          </a:p>
          <a:p>
            <a:r>
              <a:rPr lang="en-GB" sz="2400" dirty="0"/>
              <a:t>What are the justifications/consequences of different targets?</a:t>
            </a:r>
          </a:p>
          <a:p>
            <a:r>
              <a:rPr lang="en-GB" sz="2400" dirty="0"/>
              <a:t>What does it mean for groups to proxy? </a:t>
            </a:r>
            <a:endParaRPr lang="en-GB" sz="2400" dirty="0" smtClean="0"/>
          </a:p>
          <a:p>
            <a:r>
              <a:rPr lang="en-GB" sz="2400" dirty="0" smtClean="0"/>
              <a:t>Locking in/out versus cost-based specifications</a:t>
            </a:r>
          </a:p>
          <a:p>
            <a:r>
              <a:rPr lang="en-GB" sz="2400" dirty="0" smtClean="0"/>
              <a:t>Communicating multiple solutions</a:t>
            </a:r>
          </a:p>
          <a:p>
            <a:pPr lvl="0"/>
            <a:r>
              <a:rPr lang="en-GB" sz="2400" dirty="0" smtClean="0"/>
              <a:t>Vector </a:t>
            </a:r>
            <a:r>
              <a:rPr lang="en-GB" sz="2400" dirty="0"/>
              <a:t>based inputs – (potential for better ‘connectivity’ specification via these)</a:t>
            </a:r>
          </a:p>
          <a:p>
            <a:pPr lvl="0"/>
            <a:r>
              <a:rPr lang="en-GB" sz="2400" dirty="0"/>
              <a:t>Zone formulations – </a:t>
            </a:r>
            <a:r>
              <a:rPr lang="en-GB" sz="2400" dirty="0" err="1"/>
              <a:t>inc.</a:t>
            </a:r>
            <a:r>
              <a:rPr lang="en-GB" sz="2400" dirty="0"/>
              <a:t> zone based targets.</a:t>
            </a:r>
          </a:p>
          <a:p>
            <a:endParaRPr lang="en-GB" sz="4800" dirty="0"/>
          </a:p>
          <a:p>
            <a:pPr marL="0" lvl="0" indent="0">
              <a:buNone/>
            </a:pPr>
            <a:endParaRPr lang="en-GB" sz="4600" b="1" dirty="0" smtClean="0">
              <a:solidFill>
                <a:srgbClr val="0070C0"/>
              </a:solidFill>
            </a:endParaRPr>
          </a:p>
          <a:p>
            <a:pPr lvl="0"/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72336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45358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Software &amp; Data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6228" y="1825625"/>
            <a:ext cx="9597571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We will be using </a:t>
            </a:r>
            <a:r>
              <a:rPr lang="en-GB" i="1" dirty="0" smtClean="0"/>
              <a:t>R</a:t>
            </a:r>
            <a:r>
              <a:rPr lang="en-GB" dirty="0" smtClean="0"/>
              <a:t>, and several contributed packages, including </a:t>
            </a:r>
            <a:r>
              <a:rPr lang="en-GB" i="1" dirty="0" err="1" smtClean="0"/>
              <a:t>prioritizr</a:t>
            </a:r>
            <a:r>
              <a:rPr lang="en-GB" dirty="0" smtClean="0"/>
              <a:t>.</a:t>
            </a:r>
          </a:p>
          <a:p>
            <a:pPr marL="0" indent="0">
              <a:buNone/>
            </a:pPr>
            <a:endParaRPr lang="en-GB" b="1" dirty="0"/>
          </a:p>
          <a:p>
            <a:pPr marL="0" indent="0">
              <a:buNone/>
            </a:pPr>
            <a:r>
              <a:rPr lang="en-GB" dirty="0" smtClean="0"/>
              <a:t>This is because </a:t>
            </a:r>
            <a:r>
              <a:rPr lang="en-GB" i="1" dirty="0" smtClean="0"/>
              <a:t>R</a:t>
            </a:r>
            <a:r>
              <a:rPr lang="en-GB" dirty="0" smtClean="0"/>
              <a:t> has options for many of the latest analyses, and allows streamlined analyses across GIS and optimization.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This is a course about systematic conservation prioritization – not how to use </a:t>
            </a:r>
            <a:r>
              <a:rPr lang="en-GB" i="1" dirty="0" smtClean="0"/>
              <a:t>R</a:t>
            </a:r>
            <a:r>
              <a:rPr lang="en-GB" dirty="0" smtClean="0"/>
              <a:t>… we’ve tried to give you really clear instructions, but please ask if you are having trouble!</a:t>
            </a:r>
            <a:r>
              <a:rPr lang="en-GB" dirty="0"/>
              <a:t>	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230188"/>
            <a:ext cx="1011492" cy="112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689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Software &amp; Data</a:t>
            </a:r>
            <a:endParaRPr lang="en-GB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1931" y="1706905"/>
            <a:ext cx="3273342" cy="3273342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9777663" y="3047187"/>
            <a:ext cx="157613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800" dirty="0" smtClean="0"/>
              <a:t>your folder</a:t>
            </a:r>
            <a:endParaRPr lang="en-GB" sz="2800" dirty="0"/>
          </a:p>
        </p:txBody>
      </p:sp>
      <p:sp>
        <p:nvSpPr>
          <p:cNvPr id="10" name="Striped Right Arrow 9"/>
          <p:cNvSpPr/>
          <p:nvPr/>
        </p:nvSpPr>
        <p:spPr>
          <a:xfrm>
            <a:off x="6096440" y="2244443"/>
            <a:ext cx="2177716" cy="2559594"/>
          </a:xfrm>
          <a:prstGeom prst="stripedRightArrow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748590" y="6172195"/>
            <a:ext cx="78044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b="1" dirty="0" smtClean="0"/>
              <a:t>NOTE: </a:t>
            </a:r>
            <a:r>
              <a:rPr lang="en-GB" dirty="0" smtClean="0"/>
              <a:t>everything in this PPT is in the </a:t>
            </a:r>
            <a:r>
              <a:rPr lang="en-GB" b="1" dirty="0" smtClean="0"/>
              <a:t>Systematic Conservation Prioritization.pdf</a:t>
            </a:r>
            <a:endParaRPr lang="en-GB" b="1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1096512" y="230188"/>
            <a:ext cx="1011492" cy="1123880"/>
          </a:xfrm>
          <a:prstGeom prst="rect">
            <a:avLst/>
          </a:prstGeom>
        </p:spPr>
      </p:pic>
      <p:grpSp>
        <p:nvGrpSpPr>
          <p:cNvPr id="6" name="Group 5"/>
          <p:cNvGrpSpPr/>
          <p:nvPr/>
        </p:nvGrpSpPr>
        <p:grpSpPr>
          <a:xfrm>
            <a:off x="1262020" y="2321021"/>
            <a:ext cx="4642947" cy="2045110"/>
            <a:chOff x="1262020" y="2321021"/>
            <a:chExt cx="4642947" cy="2045110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>
              <a:off x="1262020" y="2321021"/>
              <a:ext cx="4642947" cy="204511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6"/>
            <a:srcRect l="20948" t="47121" r="64347" b="37360"/>
            <a:stretch/>
          </p:blipFill>
          <p:spPr>
            <a:xfrm>
              <a:off x="1469916" y="2848248"/>
              <a:ext cx="2100135" cy="107790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18548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What is Systematic </a:t>
            </a:r>
            <a:br>
              <a:rPr lang="en-GB" dirty="0" smtClean="0"/>
            </a:br>
            <a:r>
              <a:rPr lang="en-GB" dirty="0" smtClean="0"/>
              <a:t>Conservation Prioritization?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76150" y="2515522"/>
            <a:ext cx="9212179" cy="10739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What conservation actions?</a:t>
            </a:r>
          </a:p>
          <a:p>
            <a:pPr marL="0" indent="0">
              <a:buNone/>
            </a:pPr>
            <a:r>
              <a:rPr lang="en-GB" dirty="0" smtClean="0"/>
              <a:t>Where? When?</a:t>
            </a:r>
          </a:p>
          <a:p>
            <a:pPr marL="0" indent="0">
              <a:buNone/>
            </a:pPr>
            <a:endParaRPr lang="en-GB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366684" y="4276443"/>
            <a:ext cx="9271042" cy="1662241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b="1" dirty="0" smtClean="0"/>
              <a:t>WHY?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Limited resources, time, and (too) many species to save.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Complex problems</a:t>
            </a:r>
            <a:endParaRPr lang="en-GB" dirty="0"/>
          </a:p>
        </p:txBody>
      </p:sp>
      <p:pic>
        <p:nvPicPr>
          <p:cNvPr id="9" name="Picture 8" descr="Image result for cartoon prioritization"/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7708491" y="365124"/>
            <a:ext cx="4060722" cy="3754591"/>
          </a:xfrm>
          <a:prstGeom prst="rect">
            <a:avLst/>
          </a:prstGeom>
          <a:noFill/>
          <a:ln>
            <a:noFill/>
          </a:ln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2674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What is Systematic </a:t>
            </a:r>
            <a:br>
              <a:rPr lang="en-GB" dirty="0" smtClean="0"/>
            </a:br>
            <a:r>
              <a:rPr lang="en-GB" dirty="0" smtClean="0"/>
              <a:t>Conservation Prioritization?</a:t>
            </a:r>
            <a:endParaRPr lang="en-GB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1700981" y="1766760"/>
            <a:ext cx="9271042" cy="138939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vert="horz" lIns="91440" tIns="45720" rIns="91440" bIns="45720" numCol="1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b="1" dirty="0" smtClean="0"/>
              <a:t>WHY?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Limited resources, time, and (too) many species to save. 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Complex problems</a:t>
            </a:r>
            <a:endParaRPr lang="en-GB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sp>
        <p:nvSpPr>
          <p:cNvPr id="11" name="Content Placeholder 2"/>
          <p:cNvSpPr txBox="1">
            <a:spLocks/>
          </p:cNvSpPr>
          <p:nvPr/>
        </p:nvSpPr>
        <p:spPr>
          <a:xfrm>
            <a:off x="1700981" y="3282800"/>
            <a:ext cx="9271042" cy="160324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vert="horz" lIns="91440" tIns="45720" rIns="91440" bIns="45720" numCol="1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b="1" dirty="0" smtClean="0"/>
              <a:t>HOW?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Trade-offs mean that decisions can be ‘contested’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Evidence based, repeatable, transparent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7" name="Down Arrow 6"/>
          <p:cNvSpPr/>
          <p:nvPr/>
        </p:nvSpPr>
        <p:spPr>
          <a:xfrm>
            <a:off x="2261419" y="2860600"/>
            <a:ext cx="1091381" cy="8259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700981" y="5012689"/>
            <a:ext cx="9271041" cy="1417607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vert="horz" lIns="91440" tIns="45720" rIns="91440" bIns="45720" numCol="1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Arial" panose="020B0604020202020204" pitchFamily="34" charset="0"/>
              <a:buNone/>
            </a:pPr>
            <a:r>
              <a:rPr lang="en-GB" b="1" dirty="0" smtClean="0"/>
              <a:t>WHAT?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Be effective, by being representative of ‘biodiversity’</a:t>
            </a:r>
          </a:p>
          <a:p>
            <a:pPr marL="0" indent="0" algn="ctr">
              <a:buFont typeface="Arial" panose="020B0604020202020204" pitchFamily="34" charset="0"/>
              <a:buNone/>
            </a:pPr>
            <a:r>
              <a:rPr lang="en-GB" dirty="0" smtClean="0"/>
              <a:t>Minimize trade-offs/conflict by being efficient (complementarity)</a:t>
            </a:r>
          </a:p>
          <a:p>
            <a:pPr marL="0" indent="0" algn="ctr">
              <a:buFont typeface="Arial" panose="020B0604020202020204" pitchFamily="34" charset="0"/>
              <a:buNone/>
            </a:pPr>
            <a:endParaRPr lang="en-GB" dirty="0"/>
          </a:p>
        </p:txBody>
      </p:sp>
      <p:sp>
        <p:nvSpPr>
          <p:cNvPr id="13" name="Down Arrow 12"/>
          <p:cNvSpPr/>
          <p:nvPr/>
        </p:nvSpPr>
        <p:spPr>
          <a:xfrm>
            <a:off x="2261418" y="4599734"/>
            <a:ext cx="1091381" cy="825910"/>
          </a:xfrm>
          <a:prstGeom prst="downArrow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3">
            <a:schemeClr val="lt1"/>
          </a:lnRef>
          <a:fillRef idx="1">
            <a:schemeClr val="accent6"/>
          </a:fillRef>
          <a:effectRef idx="1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808811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1" grpId="0" animBg="1"/>
      <p:bldP spid="1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7020026" y="2160094"/>
            <a:ext cx="247650" cy="695325"/>
            <a:chOff x="0" y="0"/>
            <a:chExt cx="247650" cy="695325"/>
          </a:xfrm>
        </p:grpSpPr>
        <p:sp>
          <p:nvSpPr>
            <p:cNvPr id="48" name="Can 47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49" name="Isosceles Triangle 48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68" name="Group 67"/>
          <p:cNvGrpSpPr/>
          <p:nvPr/>
        </p:nvGrpSpPr>
        <p:grpSpPr>
          <a:xfrm>
            <a:off x="7483063" y="2314399"/>
            <a:ext cx="247650" cy="695325"/>
            <a:chOff x="0" y="0"/>
            <a:chExt cx="247650" cy="695325"/>
          </a:xfrm>
        </p:grpSpPr>
        <p:sp>
          <p:nvSpPr>
            <p:cNvPr id="69" name="Can 68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70" name="Isosceles Triangle 69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Example</a:t>
            </a:r>
            <a:endParaRPr lang="en-GB" dirty="0"/>
          </a:p>
        </p:txBody>
      </p:sp>
      <p:sp>
        <p:nvSpPr>
          <p:cNvPr id="5" name="Rectangle 4"/>
          <p:cNvSpPr/>
          <p:nvPr/>
        </p:nvSpPr>
        <p:spPr>
          <a:xfrm>
            <a:off x="1480319" y="1515979"/>
            <a:ext cx="7820092" cy="498107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grpSp>
        <p:nvGrpSpPr>
          <p:cNvPr id="7" name="Group 6"/>
          <p:cNvGrpSpPr/>
          <p:nvPr/>
        </p:nvGrpSpPr>
        <p:grpSpPr>
          <a:xfrm>
            <a:off x="2837994" y="5249769"/>
            <a:ext cx="342900" cy="438150"/>
            <a:chOff x="0" y="0"/>
            <a:chExt cx="342900" cy="438150"/>
          </a:xfrm>
        </p:grpSpPr>
        <p:sp>
          <p:nvSpPr>
            <p:cNvPr id="58" name="Can 57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59" name="Cloud 58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8" name="Group 7"/>
          <p:cNvGrpSpPr/>
          <p:nvPr/>
        </p:nvGrpSpPr>
        <p:grpSpPr>
          <a:xfrm>
            <a:off x="4747461" y="2709570"/>
            <a:ext cx="342900" cy="438150"/>
            <a:chOff x="0" y="0"/>
            <a:chExt cx="342900" cy="438150"/>
          </a:xfrm>
        </p:grpSpPr>
        <p:sp>
          <p:nvSpPr>
            <p:cNvPr id="56" name="Can 55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57" name="Cloud 56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9" name="Group 8"/>
          <p:cNvGrpSpPr/>
          <p:nvPr/>
        </p:nvGrpSpPr>
        <p:grpSpPr>
          <a:xfrm>
            <a:off x="5146241" y="2919120"/>
            <a:ext cx="342900" cy="438150"/>
            <a:chOff x="0" y="0"/>
            <a:chExt cx="342900" cy="438150"/>
          </a:xfrm>
        </p:grpSpPr>
        <p:sp>
          <p:nvSpPr>
            <p:cNvPr id="54" name="Can 53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55" name="Cloud 54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0" name="Group 9"/>
          <p:cNvGrpSpPr/>
          <p:nvPr/>
        </p:nvGrpSpPr>
        <p:grpSpPr>
          <a:xfrm>
            <a:off x="7775252" y="2326782"/>
            <a:ext cx="342900" cy="438150"/>
            <a:chOff x="0" y="0"/>
            <a:chExt cx="342900" cy="438150"/>
          </a:xfrm>
        </p:grpSpPr>
        <p:sp>
          <p:nvSpPr>
            <p:cNvPr id="52" name="Can 51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53" name="Cloud 52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1" name="Group 10"/>
          <p:cNvGrpSpPr/>
          <p:nvPr/>
        </p:nvGrpSpPr>
        <p:grpSpPr>
          <a:xfrm>
            <a:off x="3002681" y="2460375"/>
            <a:ext cx="247650" cy="695325"/>
            <a:chOff x="0" y="0"/>
            <a:chExt cx="247650" cy="695325"/>
          </a:xfrm>
        </p:grpSpPr>
        <p:sp>
          <p:nvSpPr>
            <p:cNvPr id="50" name="Can 49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51" name="Isosceles Triangle 50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3" name="Group 12"/>
          <p:cNvGrpSpPr/>
          <p:nvPr/>
        </p:nvGrpSpPr>
        <p:grpSpPr>
          <a:xfrm>
            <a:off x="7334351" y="2579194"/>
            <a:ext cx="247650" cy="695325"/>
            <a:chOff x="0" y="0"/>
            <a:chExt cx="247650" cy="695325"/>
          </a:xfrm>
        </p:grpSpPr>
        <p:sp>
          <p:nvSpPr>
            <p:cNvPr id="46" name="Can 45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47" name="Isosceles Triangle 46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7029551" y="2445844"/>
            <a:ext cx="247650" cy="695325"/>
            <a:chOff x="0" y="0"/>
            <a:chExt cx="247650" cy="695325"/>
          </a:xfrm>
        </p:grpSpPr>
        <p:sp>
          <p:nvSpPr>
            <p:cNvPr id="44" name="Can 43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45" name="Isosceles Triangle 44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5524500" y="4883097"/>
            <a:ext cx="247650" cy="695325"/>
            <a:chOff x="0" y="0"/>
            <a:chExt cx="247650" cy="695325"/>
          </a:xfrm>
        </p:grpSpPr>
        <p:sp>
          <p:nvSpPr>
            <p:cNvPr id="42" name="Can 41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43" name="Isosceles Triangle 42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371269" y="4983069"/>
            <a:ext cx="428625" cy="295275"/>
            <a:chOff x="0" y="0"/>
            <a:chExt cx="428625" cy="295275"/>
          </a:xfrm>
        </p:grpSpPr>
        <p:sp>
          <p:nvSpPr>
            <p:cNvPr id="40" name="Isosceles Triangle 39"/>
            <p:cNvSpPr/>
            <p:nvPr/>
          </p:nvSpPr>
          <p:spPr>
            <a:xfrm rot="19852666">
              <a:off x="190500" y="47625"/>
              <a:ext cx="238125" cy="114300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41" name="Explosion 2 40"/>
            <p:cNvSpPr/>
            <p:nvPr/>
          </p:nvSpPr>
          <p:spPr>
            <a:xfrm rot="1547909">
              <a:off x="0" y="0"/>
              <a:ext cx="323850" cy="295275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272209" y="5240244"/>
            <a:ext cx="428625" cy="295275"/>
            <a:chOff x="0" y="0"/>
            <a:chExt cx="428625" cy="295275"/>
          </a:xfrm>
        </p:grpSpPr>
        <p:sp>
          <p:nvSpPr>
            <p:cNvPr id="38" name="Isosceles Triangle 37"/>
            <p:cNvSpPr/>
            <p:nvPr/>
          </p:nvSpPr>
          <p:spPr>
            <a:xfrm rot="19852666">
              <a:off x="190500" y="47625"/>
              <a:ext cx="238125" cy="114300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39" name="Explosion 2 38"/>
            <p:cNvSpPr/>
            <p:nvPr/>
          </p:nvSpPr>
          <p:spPr>
            <a:xfrm rot="1547909">
              <a:off x="0" y="0"/>
              <a:ext cx="323850" cy="295275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5038725" y="5405067"/>
            <a:ext cx="428625" cy="295275"/>
            <a:chOff x="0" y="0"/>
            <a:chExt cx="428625" cy="295275"/>
          </a:xfrm>
        </p:grpSpPr>
        <p:sp>
          <p:nvSpPr>
            <p:cNvPr id="36" name="Isosceles Triangle 35"/>
            <p:cNvSpPr/>
            <p:nvPr/>
          </p:nvSpPr>
          <p:spPr>
            <a:xfrm rot="19852666">
              <a:off x="190500" y="47625"/>
              <a:ext cx="238125" cy="114300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37" name="Explosion 2 36"/>
            <p:cNvSpPr/>
            <p:nvPr/>
          </p:nvSpPr>
          <p:spPr>
            <a:xfrm rot="1547909">
              <a:off x="0" y="0"/>
              <a:ext cx="323850" cy="295275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9" name="Group 18"/>
          <p:cNvGrpSpPr/>
          <p:nvPr/>
        </p:nvGrpSpPr>
        <p:grpSpPr>
          <a:xfrm>
            <a:off x="5857875" y="5159322"/>
            <a:ext cx="428625" cy="295275"/>
            <a:chOff x="0" y="0"/>
            <a:chExt cx="428625" cy="295275"/>
          </a:xfrm>
        </p:grpSpPr>
        <p:sp>
          <p:nvSpPr>
            <p:cNvPr id="34" name="Isosceles Triangle 33"/>
            <p:cNvSpPr/>
            <p:nvPr/>
          </p:nvSpPr>
          <p:spPr>
            <a:xfrm rot="19852666">
              <a:off x="190500" y="47625"/>
              <a:ext cx="238125" cy="114300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35" name="Explosion 2 34"/>
            <p:cNvSpPr/>
            <p:nvPr/>
          </p:nvSpPr>
          <p:spPr>
            <a:xfrm rot="1547909">
              <a:off x="0" y="0"/>
              <a:ext cx="323850" cy="295275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20" name="Group 19"/>
          <p:cNvGrpSpPr/>
          <p:nvPr/>
        </p:nvGrpSpPr>
        <p:grpSpPr>
          <a:xfrm>
            <a:off x="4711065" y="5175197"/>
            <a:ext cx="428625" cy="295275"/>
            <a:chOff x="0" y="0"/>
            <a:chExt cx="428625" cy="295275"/>
          </a:xfrm>
        </p:grpSpPr>
        <p:sp>
          <p:nvSpPr>
            <p:cNvPr id="32" name="Isosceles Triangle 31"/>
            <p:cNvSpPr/>
            <p:nvPr/>
          </p:nvSpPr>
          <p:spPr>
            <a:xfrm rot="19852666">
              <a:off x="190500" y="47625"/>
              <a:ext cx="238125" cy="114300"/>
            </a:xfrm>
            <a:prstGeom prst="triangle">
              <a:avLst/>
            </a:prstGeom>
            <a:solidFill>
              <a:schemeClr val="accent2">
                <a:lumMod val="75000"/>
              </a:schemeClr>
            </a:solidFill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33" name="Explosion 2 32"/>
            <p:cNvSpPr/>
            <p:nvPr/>
          </p:nvSpPr>
          <p:spPr>
            <a:xfrm rot="1547909">
              <a:off x="0" y="0"/>
              <a:ext cx="323850" cy="295275"/>
            </a:xfrm>
            <a:prstGeom prst="irregularSeal2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21" name="Pie 20"/>
          <p:cNvSpPr/>
          <p:nvPr/>
        </p:nvSpPr>
        <p:spPr>
          <a:xfrm rot="12920825">
            <a:off x="2739519" y="4548019"/>
            <a:ext cx="266700" cy="268605"/>
          </a:xfrm>
          <a:prstGeom prst="pie">
            <a:avLst/>
          </a:prstGeom>
          <a:solidFill>
            <a:srgbClr val="FFFF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2" name="Pie 21"/>
          <p:cNvSpPr/>
          <p:nvPr/>
        </p:nvSpPr>
        <p:spPr>
          <a:xfrm rot="12920825">
            <a:off x="5174816" y="2566060"/>
            <a:ext cx="266700" cy="268605"/>
          </a:xfrm>
          <a:prstGeom prst="pie">
            <a:avLst/>
          </a:prstGeom>
          <a:solidFill>
            <a:srgbClr val="FFFF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3" name="Pie 22"/>
          <p:cNvSpPr/>
          <p:nvPr/>
        </p:nvSpPr>
        <p:spPr>
          <a:xfrm rot="12920825">
            <a:off x="5505016" y="2778785"/>
            <a:ext cx="266700" cy="268605"/>
          </a:xfrm>
          <a:prstGeom prst="pie">
            <a:avLst/>
          </a:prstGeom>
          <a:solidFill>
            <a:srgbClr val="FFFF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4" name="Pie 23"/>
          <p:cNvSpPr/>
          <p:nvPr/>
        </p:nvSpPr>
        <p:spPr>
          <a:xfrm rot="12920825">
            <a:off x="5204460" y="5045022"/>
            <a:ext cx="266700" cy="268605"/>
          </a:xfrm>
          <a:prstGeom prst="pie">
            <a:avLst/>
          </a:prstGeom>
          <a:solidFill>
            <a:srgbClr val="FFFF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5" name="Rounded Rectangle 24"/>
          <p:cNvSpPr/>
          <p:nvPr/>
        </p:nvSpPr>
        <p:spPr>
          <a:xfrm>
            <a:off x="4392718" y="2047367"/>
            <a:ext cx="1714500" cy="1582354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6" name="Rounded Rectangle 25"/>
          <p:cNvSpPr/>
          <p:nvPr/>
        </p:nvSpPr>
        <p:spPr>
          <a:xfrm>
            <a:off x="4448757" y="4508123"/>
            <a:ext cx="2048296" cy="1796423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7" name="Rounded Rectangle 26"/>
          <p:cNvSpPr/>
          <p:nvPr/>
        </p:nvSpPr>
        <p:spPr>
          <a:xfrm>
            <a:off x="1965488" y="1952780"/>
            <a:ext cx="1630383" cy="1404490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29" name="Rounded Rectangle 28"/>
          <p:cNvSpPr/>
          <p:nvPr/>
        </p:nvSpPr>
        <p:spPr>
          <a:xfrm>
            <a:off x="1820286" y="4237590"/>
            <a:ext cx="1900566" cy="1923821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0" name="Rounded Rectangle 29"/>
          <p:cNvSpPr/>
          <p:nvPr/>
        </p:nvSpPr>
        <p:spPr>
          <a:xfrm>
            <a:off x="6803701" y="1926812"/>
            <a:ext cx="1919193" cy="1712632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31" name="Rounded Rectangle 30"/>
          <p:cNvSpPr/>
          <p:nvPr/>
        </p:nvSpPr>
        <p:spPr>
          <a:xfrm>
            <a:off x="7308527" y="4508123"/>
            <a:ext cx="1504950" cy="1653288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71" name="TextBox 70"/>
          <p:cNvSpPr txBox="1"/>
          <p:nvPr/>
        </p:nvSpPr>
        <p:spPr>
          <a:xfrm>
            <a:off x="4872990" y="1167492"/>
            <a:ext cx="11819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 smtClean="0">
                <a:solidFill>
                  <a:schemeClr val="tx2"/>
                </a:solidFill>
              </a:rPr>
              <a:t>Study area</a:t>
            </a:r>
            <a:endParaRPr lang="en-GB" dirty="0">
              <a:solidFill>
                <a:schemeClr val="tx2"/>
              </a:solidFill>
            </a:endParaRPr>
          </a:p>
        </p:txBody>
      </p:sp>
      <p:sp>
        <p:nvSpPr>
          <p:cNvPr id="72" name="Rounded Rectangle 71"/>
          <p:cNvSpPr/>
          <p:nvPr/>
        </p:nvSpPr>
        <p:spPr>
          <a:xfrm>
            <a:off x="9457051" y="1694437"/>
            <a:ext cx="376808" cy="512680"/>
          </a:xfrm>
          <a:prstGeom prst="roundRect">
            <a:avLst/>
          </a:prstGeom>
          <a:noFill/>
          <a:ln>
            <a:solidFill>
              <a:schemeClr val="accent1">
                <a:lumMod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sp>
        <p:nvSpPr>
          <p:cNvPr id="73" name="TextBox 72"/>
          <p:cNvSpPr txBox="1"/>
          <p:nvPr/>
        </p:nvSpPr>
        <p:spPr>
          <a:xfrm>
            <a:off x="9882813" y="1799329"/>
            <a:ext cx="194796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sz="2400" dirty="0" smtClean="0">
                <a:solidFill>
                  <a:schemeClr val="tx2"/>
                </a:solidFill>
              </a:rPr>
              <a:t>Planning units</a:t>
            </a:r>
            <a:endParaRPr lang="en-GB" sz="2400" dirty="0">
              <a:solidFill>
                <a:schemeClr val="tx2"/>
              </a:solidFill>
            </a:endParaRPr>
          </a:p>
        </p:txBody>
      </p:sp>
      <p:sp>
        <p:nvSpPr>
          <p:cNvPr id="74" name="TextBox 73"/>
          <p:cNvSpPr txBox="1"/>
          <p:nvPr/>
        </p:nvSpPr>
        <p:spPr>
          <a:xfrm>
            <a:off x="9457051" y="2358776"/>
            <a:ext cx="23581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chemeClr val="tx2"/>
                </a:solidFill>
              </a:rPr>
              <a:t>Budget = 3 units</a:t>
            </a:r>
          </a:p>
        </p:txBody>
      </p:sp>
      <p:sp>
        <p:nvSpPr>
          <p:cNvPr id="75" name="TextBox 74"/>
          <p:cNvSpPr txBox="1"/>
          <p:nvPr/>
        </p:nvSpPr>
        <p:spPr>
          <a:xfrm>
            <a:off x="3057069" y="1952780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2</a:t>
            </a:r>
            <a:endParaRPr lang="en-GB" dirty="0"/>
          </a:p>
        </p:txBody>
      </p:sp>
      <p:sp>
        <p:nvSpPr>
          <p:cNvPr id="76" name="TextBox 75"/>
          <p:cNvSpPr txBox="1"/>
          <p:nvPr/>
        </p:nvSpPr>
        <p:spPr>
          <a:xfrm>
            <a:off x="5592110" y="2129733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2</a:t>
            </a:r>
            <a:endParaRPr lang="en-GB" dirty="0"/>
          </a:p>
        </p:txBody>
      </p:sp>
      <p:sp>
        <p:nvSpPr>
          <p:cNvPr id="77" name="TextBox 76"/>
          <p:cNvSpPr txBox="1"/>
          <p:nvPr/>
        </p:nvSpPr>
        <p:spPr>
          <a:xfrm>
            <a:off x="8252660" y="1926812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3</a:t>
            </a:r>
            <a:endParaRPr lang="en-GB" dirty="0"/>
          </a:p>
        </p:txBody>
      </p:sp>
      <p:sp>
        <p:nvSpPr>
          <p:cNvPr id="78" name="TextBox 77"/>
          <p:cNvSpPr txBox="1"/>
          <p:nvPr/>
        </p:nvSpPr>
        <p:spPr>
          <a:xfrm>
            <a:off x="3180894" y="4323457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3</a:t>
            </a:r>
            <a:endParaRPr lang="en-GB" dirty="0"/>
          </a:p>
        </p:txBody>
      </p:sp>
      <p:sp>
        <p:nvSpPr>
          <p:cNvPr id="79" name="TextBox 78"/>
          <p:cNvSpPr txBox="1"/>
          <p:nvPr/>
        </p:nvSpPr>
        <p:spPr>
          <a:xfrm>
            <a:off x="5979271" y="4557981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5</a:t>
            </a:r>
            <a:endParaRPr lang="en-GB" dirty="0"/>
          </a:p>
        </p:txBody>
      </p:sp>
      <p:sp>
        <p:nvSpPr>
          <p:cNvPr id="80" name="TextBox 79"/>
          <p:cNvSpPr txBox="1"/>
          <p:nvPr/>
        </p:nvSpPr>
        <p:spPr>
          <a:xfrm>
            <a:off x="8335969" y="4563671"/>
            <a:ext cx="3763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 smtClean="0"/>
              <a:t>1</a:t>
            </a:r>
            <a:endParaRPr lang="en-GB" dirty="0"/>
          </a:p>
        </p:txBody>
      </p:sp>
      <p:grpSp>
        <p:nvGrpSpPr>
          <p:cNvPr id="93" name="Group 92"/>
          <p:cNvGrpSpPr/>
          <p:nvPr/>
        </p:nvGrpSpPr>
        <p:grpSpPr>
          <a:xfrm>
            <a:off x="8241278" y="3050572"/>
            <a:ext cx="299574" cy="333594"/>
            <a:chOff x="2224095" y="2833769"/>
            <a:chExt cx="299574" cy="333594"/>
          </a:xfrm>
        </p:grpSpPr>
        <p:grpSp>
          <p:nvGrpSpPr>
            <p:cNvPr id="90" name="Group 89"/>
            <p:cNvGrpSpPr/>
            <p:nvPr/>
          </p:nvGrpSpPr>
          <p:grpSpPr>
            <a:xfrm>
              <a:off x="2224095" y="2887055"/>
              <a:ext cx="299574" cy="280308"/>
              <a:chOff x="2224095" y="2887055"/>
              <a:chExt cx="299574" cy="280308"/>
            </a:xfrm>
          </p:grpSpPr>
          <p:sp>
            <p:nvSpPr>
              <p:cNvPr id="81" name="Rectangle 80"/>
              <p:cNvSpPr/>
              <p:nvPr/>
            </p:nvSpPr>
            <p:spPr>
              <a:xfrm>
                <a:off x="2224095" y="2887055"/>
                <a:ext cx="299574" cy="19968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83" name="Straight Connector 82"/>
              <p:cNvCxnSpPr/>
              <p:nvPr/>
            </p:nvCxnSpPr>
            <p:spPr>
              <a:xfrm>
                <a:off x="2373882" y="3081496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5" name="Straight Connector 84"/>
              <p:cNvCxnSpPr/>
              <p:nvPr/>
            </p:nvCxnSpPr>
            <p:spPr>
              <a:xfrm>
                <a:off x="2432061" y="3081495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6" name="Straight Connector 85"/>
              <p:cNvCxnSpPr/>
              <p:nvPr/>
            </p:nvCxnSpPr>
            <p:spPr>
              <a:xfrm>
                <a:off x="2484361" y="3081494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7" name="Straight Connector 86"/>
              <p:cNvCxnSpPr/>
              <p:nvPr/>
            </p:nvCxnSpPr>
            <p:spPr>
              <a:xfrm>
                <a:off x="2323155" y="3081494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8" name="Straight Connector 87"/>
              <p:cNvCxnSpPr/>
              <p:nvPr/>
            </p:nvCxnSpPr>
            <p:spPr>
              <a:xfrm>
                <a:off x="2269517" y="3081493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89" name="Rectangle 88"/>
              <p:cNvSpPr/>
              <p:nvPr/>
            </p:nvSpPr>
            <p:spPr>
              <a:xfrm>
                <a:off x="2306512" y="2989706"/>
                <a:ext cx="147174" cy="5885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91" name="Straight Connector 90"/>
            <p:cNvCxnSpPr/>
            <p:nvPr/>
          </p:nvCxnSpPr>
          <p:spPr>
            <a:xfrm>
              <a:off x="2321582" y="2833770"/>
              <a:ext cx="0" cy="85867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2373882" y="2833769"/>
              <a:ext cx="0" cy="85867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5804084" y="5715003"/>
            <a:ext cx="299574" cy="333594"/>
            <a:chOff x="2224095" y="2833769"/>
            <a:chExt cx="299574" cy="333594"/>
          </a:xfrm>
        </p:grpSpPr>
        <p:grpSp>
          <p:nvGrpSpPr>
            <p:cNvPr id="95" name="Group 94"/>
            <p:cNvGrpSpPr/>
            <p:nvPr/>
          </p:nvGrpSpPr>
          <p:grpSpPr>
            <a:xfrm>
              <a:off x="2224095" y="2887055"/>
              <a:ext cx="299574" cy="280308"/>
              <a:chOff x="2224095" y="2887055"/>
              <a:chExt cx="299574" cy="280308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2224095" y="2887055"/>
                <a:ext cx="299574" cy="199681"/>
              </a:xfrm>
              <a:prstGeom prst="rect">
                <a:avLst/>
              </a:prstGeom>
              <a:solidFill>
                <a:schemeClr val="accent2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cxnSp>
            <p:nvCxnSpPr>
              <p:cNvPr id="99" name="Straight Connector 98"/>
              <p:cNvCxnSpPr/>
              <p:nvPr/>
            </p:nvCxnSpPr>
            <p:spPr>
              <a:xfrm>
                <a:off x="2373882" y="3081496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0" name="Straight Connector 99"/>
              <p:cNvCxnSpPr/>
              <p:nvPr/>
            </p:nvCxnSpPr>
            <p:spPr>
              <a:xfrm>
                <a:off x="2432061" y="3081495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1" name="Straight Connector 100"/>
              <p:cNvCxnSpPr/>
              <p:nvPr/>
            </p:nvCxnSpPr>
            <p:spPr>
              <a:xfrm>
                <a:off x="2484361" y="3081494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2" name="Straight Connector 101"/>
              <p:cNvCxnSpPr/>
              <p:nvPr/>
            </p:nvCxnSpPr>
            <p:spPr>
              <a:xfrm>
                <a:off x="2323155" y="3081494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03" name="Straight Connector 102"/>
              <p:cNvCxnSpPr/>
              <p:nvPr/>
            </p:nvCxnSpPr>
            <p:spPr>
              <a:xfrm>
                <a:off x="2269517" y="3081493"/>
                <a:ext cx="0" cy="85867"/>
              </a:xfrm>
              <a:prstGeom prst="line">
                <a:avLst/>
              </a:prstGeom>
              <a:ln w="28575">
                <a:solidFill>
                  <a:schemeClr val="accent2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04" name="Rectangle 103"/>
              <p:cNvSpPr/>
              <p:nvPr/>
            </p:nvSpPr>
            <p:spPr>
              <a:xfrm>
                <a:off x="2306512" y="2989706"/>
                <a:ext cx="147174" cy="58852"/>
              </a:xfrm>
              <a:prstGeom prst="rect">
                <a:avLst/>
              </a:prstGeom>
              <a:solidFill>
                <a:schemeClr val="tx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</p:grpSp>
        <p:cxnSp>
          <p:nvCxnSpPr>
            <p:cNvPr id="96" name="Straight Connector 95"/>
            <p:cNvCxnSpPr/>
            <p:nvPr/>
          </p:nvCxnSpPr>
          <p:spPr>
            <a:xfrm>
              <a:off x="2321582" y="2833770"/>
              <a:ext cx="0" cy="85867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/>
            <p:cNvCxnSpPr/>
            <p:nvPr/>
          </p:nvCxnSpPr>
          <p:spPr>
            <a:xfrm>
              <a:off x="2373882" y="2833769"/>
              <a:ext cx="0" cy="85867"/>
            </a:xfrm>
            <a:prstGeom prst="line">
              <a:avLst/>
            </a:prstGeom>
            <a:ln w="28575">
              <a:solidFill>
                <a:schemeClr val="accent2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/>
          <p:cNvGrpSpPr/>
          <p:nvPr/>
        </p:nvGrpSpPr>
        <p:grpSpPr>
          <a:xfrm>
            <a:off x="3135055" y="5558850"/>
            <a:ext cx="342900" cy="438150"/>
            <a:chOff x="0" y="0"/>
            <a:chExt cx="342900" cy="438150"/>
          </a:xfrm>
        </p:grpSpPr>
        <p:sp>
          <p:nvSpPr>
            <p:cNvPr id="106" name="Can 105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07" name="Cloud 106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08" name="Group 107"/>
          <p:cNvGrpSpPr/>
          <p:nvPr/>
        </p:nvGrpSpPr>
        <p:grpSpPr>
          <a:xfrm>
            <a:off x="3250331" y="4850739"/>
            <a:ext cx="342900" cy="438150"/>
            <a:chOff x="0" y="0"/>
            <a:chExt cx="342900" cy="438150"/>
          </a:xfrm>
        </p:grpSpPr>
        <p:sp>
          <p:nvSpPr>
            <p:cNvPr id="109" name="Can 108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10" name="Cloud 109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11" name="Group 110"/>
          <p:cNvGrpSpPr/>
          <p:nvPr/>
        </p:nvGrpSpPr>
        <p:grpSpPr>
          <a:xfrm>
            <a:off x="1898979" y="4629771"/>
            <a:ext cx="342900" cy="438150"/>
            <a:chOff x="0" y="0"/>
            <a:chExt cx="342900" cy="438150"/>
          </a:xfrm>
        </p:grpSpPr>
        <p:sp>
          <p:nvSpPr>
            <p:cNvPr id="112" name="Can 111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13" name="Cloud 112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14" name="Group 113"/>
          <p:cNvGrpSpPr/>
          <p:nvPr/>
        </p:nvGrpSpPr>
        <p:grpSpPr>
          <a:xfrm>
            <a:off x="2388931" y="5594922"/>
            <a:ext cx="342900" cy="438150"/>
            <a:chOff x="0" y="0"/>
            <a:chExt cx="342900" cy="438150"/>
          </a:xfrm>
        </p:grpSpPr>
        <p:sp>
          <p:nvSpPr>
            <p:cNvPr id="115" name="Can 114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16" name="Cloud 115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117" name="Pie 116"/>
          <p:cNvSpPr/>
          <p:nvPr/>
        </p:nvSpPr>
        <p:spPr>
          <a:xfrm rot="12920825">
            <a:off x="2429160" y="4664671"/>
            <a:ext cx="266700" cy="268605"/>
          </a:xfrm>
          <a:prstGeom prst="pie">
            <a:avLst/>
          </a:prstGeom>
          <a:solidFill>
            <a:srgbClr val="FFFF00"/>
          </a:solidFill>
          <a:ln>
            <a:solidFill>
              <a:schemeClr val="accent4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en-GB"/>
          </a:p>
        </p:txBody>
      </p:sp>
      <p:grpSp>
        <p:nvGrpSpPr>
          <p:cNvPr id="118" name="Group 117"/>
          <p:cNvGrpSpPr/>
          <p:nvPr/>
        </p:nvGrpSpPr>
        <p:grpSpPr>
          <a:xfrm>
            <a:off x="8298191" y="2490495"/>
            <a:ext cx="342900" cy="438150"/>
            <a:chOff x="0" y="0"/>
            <a:chExt cx="342900" cy="438150"/>
          </a:xfrm>
        </p:grpSpPr>
        <p:sp>
          <p:nvSpPr>
            <p:cNvPr id="119" name="Can 118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20" name="Cloud 119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21" name="Group 120"/>
          <p:cNvGrpSpPr/>
          <p:nvPr/>
        </p:nvGrpSpPr>
        <p:grpSpPr>
          <a:xfrm>
            <a:off x="7784155" y="3045244"/>
            <a:ext cx="342900" cy="438150"/>
            <a:chOff x="0" y="0"/>
            <a:chExt cx="342900" cy="438150"/>
          </a:xfrm>
        </p:grpSpPr>
        <p:sp>
          <p:nvSpPr>
            <p:cNvPr id="122" name="Can 121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23" name="Cloud 122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34" name="Group 133"/>
          <p:cNvGrpSpPr/>
          <p:nvPr/>
        </p:nvGrpSpPr>
        <p:grpSpPr>
          <a:xfrm>
            <a:off x="7794873" y="4988051"/>
            <a:ext cx="503318" cy="646216"/>
            <a:chOff x="7794873" y="4988051"/>
            <a:chExt cx="503318" cy="646216"/>
          </a:xfrm>
        </p:grpSpPr>
        <p:grpSp>
          <p:nvGrpSpPr>
            <p:cNvPr id="62" name="Group 61"/>
            <p:cNvGrpSpPr/>
            <p:nvPr/>
          </p:nvGrpSpPr>
          <p:grpSpPr>
            <a:xfrm>
              <a:off x="7794873" y="5074167"/>
              <a:ext cx="446405" cy="450215"/>
              <a:chOff x="0" y="7923"/>
              <a:chExt cx="446405" cy="450770"/>
            </a:xfrm>
          </p:grpSpPr>
          <p:sp>
            <p:nvSpPr>
              <p:cNvPr id="63" name="Isosceles Triangle 62"/>
              <p:cNvSpPr/>
              <p:nvPr/>
            </p:nvSpPr>
            <p:spPr>
              <a:xfrm rot="10800000">
                <a:off x="180975" y="47625"/>
                <a:ext cx="179705" cy="133985"/>
              </a:xfrm>
              <a:prstGeom prst="triangl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/>
              </a:p>
            </p:txBody>
          </p:sp>
          <p:sp>
            <p:nvSpPr>
              <p:cNvPr id="64" name="Isosceles Triangle 63"/>
              <p:cNvSpPr/>
              <p:nvPr/>
            </p:nvSpPr>
            <p:spPr>
              <a:xfrm rot="10800000">
                <a:off x="266700" y="266700"/>
                <a:ext cx="179705" cy="133985"/>
              </a:xfrm>
              <a:prstGeom prst="triangl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/>
              </a:p>
            </p:txBody>
          </p:sp>
          <p:sp>
            <p:nvSpPr>
              <p:cNvPr id="65" name="Isosceles Triangle 64"/>
              <p:cNvSpPr/>
              <p:nvPr/>
            </p:nvSpPr>
            <p:spPr>
              <a:xfrm>
                <a:off x="152400" y="257175"/>
                <a:ext cx="200025" cy="107870"/>
              </a:xfrm>
              <a:prstGeom prst="triangl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/>
              </a:p>
            </p:txBody>
          </p:sp>
          <p:sp>
            <p:nvSpPr>
              <p:cNvPr id="66" name="Isosceles Triangle 65"/>
              <p:cNvSpPr/>
              <p:nvPr/>
            </p:nvSpPr>
            <p:spPr>
              <a:xfrm>
                <a:off x="0" y="114300"/>
                <a:ext cx="200025" cy="107870"/>
              </a:xfrm>
              <a:prstGeom prst="triangle">
                <a:avLst/>
              </a:prstGeom>
              <a:solidFill>
                <a:srgbClr val="7030A0"/>
              </a:solidFill>
              <a:ln>
                <a:solidFill>
                  <a:srgbClr val="00206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/>
              </a:p>
            </p:txBody>
          </p:sp>
          <p:sp>
            <p:nvSpPr>
              <p:cNvPr id="67" name="Lightning Bolt 66"/>
              <p:cNvSpPr/>
              <p:nvPr/>
            </p:nvSpPr>
            <p:spPr>
              <a:xfrm>
                <a:off x="48954" y="7923"/>
                <a:ext cx="361950" cy="450770"/>
              </a:xfrm>
              <a:prstGeom prst="lightningBolt">
                <a:avLst/>
              </a:prstGeom>
              <a:solidFill>
                <a:srgbClr val="FF0000"/>
              </a:solidFill>
              <a:ln>
                <a:solidFill>
                  <a:srgbClr val="C0000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endParaRPr lang="en-GB"/>
              </a:p>
            </p:txBody>
          </p:sp>
        </p:grpSp>
        <p:cxnSp>
          <p:nvCxnSpPr>
            <p:cNvPr id="125" name="Straight Connector 124"/>
            <p:cNvCxnSpPr>
              <a:endCxn id="67" idx="1"/>
            </p:cNvCxnSpPr>
            <p:nvPr/>
          </p:nvCxnSpPr>
          <p:spPr>
            <a:xfrm>
              <a:off x="7794873" y="5067921"/>
              <a:ext cx="48954" cy="8732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Straight Connector 125"/>
            <p:cNvCxnSpPr/>
            <p:nvPr/>
          </p:nvCxnSpPr>
          <p:spPr>
            <a:xfrm>
              <a:off x="7836406" y="5042755"/>
              <a:ext cx="48954" cy="8732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Straight Connector 126"/>
            <p:cNvCxnSpPr/>
            <p:nvPr/>
          </p:nvCxnSpPr>
          <p:spPr>
            <a:xfrm>
              <a:off x="7877939" y="5020751"/>
              <a:ext cx="48954" cy="8732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Straight Connector 127"/>
            <p:cNvCxnSpPr/>
            <p:nvPr/>
          </p:nvCxnSpPr>
          <p:spPr>
            <a:xfrm>
              <a:off x="7923003" y="4988051"/>
              <a:ext cx="48954" cy="8732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Straight Connector 128"/>
            <p:cNvCxnSpPr/>
            <p:nvPr/>
          </p:nvCxnSpPr>
          <p:spPr>
            <a:xfrm>
              <a:off x="8216801" y="5534759"/>
              <a:ext cx="48954" cy="8732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Straight Connector 129"/>
            <p:cNvCxnSpPr>
              <a:stCxn id="67" idx="4"/>
            </p:cNvCxnSpPr>
            <p:nvPr/>
          </p:nvCxnSpPr>
          <p:spPr>
            <a:xfrm>
              <a:off x="8205777" y="5524382"/>
              <a:ext cx="92414" cy="46116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Straight Connector 130"/>
            <p:cNvCxnSpPr>
              <a:stCxn id="67" idx="4"/>
            </p:cNvCxnSpPr>
            <p:nvPr/>
          </p:nvCxnSpPr>
          <p:spPr>
            <a:xfrm>
              <a:off x="8205777" y="5524382"/>
              <a:ext cx="3065" cy="109885"/>
            </a:xfrm>
            <a:prstGeom prst="line">
              <a:avLst/>
            </a:prstGeom>
            <a:ln w="19050">
              <a:solidFill>
                <a:srgbClr val="00206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39" name="Group 138"/>
          <p:cNvGrpSpPr/>
          <p:nvPr/>
        </p:nvGrpSpPr>
        <p:grpSpPr>
          <a:xfrm>
            <a:off x="2362633" y="2371990"/>
            <a:ext cx="443768" cy="334926"/>
            <a:chOff x="4709219" y="2238153"/>
            <a:chExt cx="443768" cy="334926"/>
          </a:xfrm>
        </p:grpSpPr>
        <p:sp>
          <p:nvSpPr>
            <p:cNvPr id="135" name="Freeform 134"/>
            <p:cNvSpPr/>
            <p:nvPr/>
          </p:nvSpPr>
          <p:spPr>
            <a:xfrm rot="10800000">
              <a:off x="4709219" y="2238153"/>
              <a:ext cx="443768" cy="334926"/>
            </a:xfrm>
            <a:custGeom>
              <a:avLst/>
              <a:gdLst>
                <a:gd name="connsiteX0" fmla="*/ 107330 w 443768"/>
                <a:gd name="connsiteY0" fmla="*/ 90377 h 334926"/>
                <a:gd name="connsiteX1" fmla="*/ 102014 w 443768"/>
                <a:gd name="connsiteY1" fmla="*/ 53163 h 334926"/>
                <a:gd name="connsiteX2" fmla="*/ 43534 w 443768"/>
                <a:gd name="connsiteY2" fmla="*/ 47847 h 334926"/>
                <a:gd name="connsiteX3" fmla="*/ 38218 w 443768"/>
                <a:gd name="connsiteY3" fmla="*/ 111642 h 334926"/>
                <a:gd name="connsiteX4" fmla="*/ 64800 w 443768"/>
                <a:gd name="connsiteY4" fmla="*/ 116959 h 334926"/>
                <a:gd name="connsiteX5" fmla="*/ 123279 w 443768"/>
                <a:gd name="connsiteY5" fmla="*/ 111642 h 334926"/>
                <a:gd name="connsiteX6" fmla="*/ 139228 w 443768"/>
                <a:gd name="connsiteY6" fmla="*/ 101010 h 334926"/>
                <a:gd name="connsiteX7" fmla="*/ 155176 w 443768"/>
                <a:gd name="connsiteY7" fmla="*/ 95694 h 334926"/>
                <a:gd name="connsiteX8" fmla="*/ 176441 w 443768"/>
                <a:gd name="connsiteY8" fmla="*/ 101010 h 334926"/>
                <a:gd name="connsiteX9" fmla="*/ 192390 w 443768"/>
                <a:gd name="connsiteY9" fmla="*/ 138224 h 334926"/>
                <a:gd name="connsiteX10" fmla="*/ 197707 w 443768"/>
                <a:gd name="connsiteY10" fmla="*/ 154173 h 334926"/>
                <a:gd name="connsiteX11" fmla="*/ 176441 w 443768"/>
                <a:gd name="connsiteY11" fmla="*/ 239233 h 334926"/>
                <a:gd name="connsiteX12" fmla="*/ 160493 w 443768"/>
                <a:gd name="connsiteY12" fmla="*/ 233917 h 334926"/>
                <a:gd name="connsiteX13" fmla="*/ 149860 w 443768"/>
                <a:gd name="connsiteY13" fmla="*/ 217968 h 334926"/>
                <a:gd name="connsiteX14" fmla="*/ 133911 w 443768"/>
                <a:gd name="connsiteY14" fmla="*/ 212652 h 334926"/>
                <a:gd name="connsiteX15" fmla="*/ 128595 w 443768"/>
                <a:gd name="connsiteY15" fmla="*/ 196703 h 334926"/>
                <a:gd name="connsiteX16" fmla="*/ 117962 w 443768"/>
                <a:gd name="connsiteY16" fmla="*/ 180754 h 334926"/>
                <a:gd name="connsiteX17" fmla="*/ 112646 w 443768"/>
                <a:gd name="connsiteY17" fmla="*/ 148856 h 334926"/>
                <a:gd name="connsiteX18" fmla="*/ 96697 w 443768"/>
                <a:gd name="connsiteY18" fmla="*/ 143540 h 334926"/>
                <a:gd name="connsiteX19" fmla="*/ 80748 w 443768"/>
                <a:gd name="connsiteY19" fmla="*/ 132907 h 334926"/>
                <a:gd name="connsiteX20" fmla="*/ 16953 w 443768"/>
                <a:gd name="connsiteY20" fmla="*/ 138224 h 334926"/>
                <a:gd name="connsiteX21" fmla="*/ 1004 w 443768"/>
                <a:gd name="connsiteY21" fmla="*/ 143540 h 334926"/>
                <a:gd name="connsiteX22" fmla="*/ 6321 w 443768"/>
                <a:gd name="connsiteY22" fmla="*/ 175438 h 334926"/>
                <a:gd name="connsiteX23" fmla="*/ 43534 w 443768"/>
                <a:gd name="connsiteY23" fmla="*/ 217968 h 334926"/>
                <a:gd name="connsiteX24" fmla="*/ 75432 w 443768"/>
                <a:gd name="connsiteY24" fmla="*/ 196703 h 334926"/>
                <a:gd name="connsiteX25" fmla="*/ 107330 w 443768"/>
                <a:gd name="connsiteY25" fmla="*/ 186070 h 334926"/>
                <a:gd name="connsiteX26" fmla="*/ 117962 w 443768"/>
                <a:gd name="connsiteY26" fmla="*/ 170121 h 334926"/>
                <a:gd name="connsiteX27" fmla="*/ 160493 w 443768"/>
                <a:gd name="connsiteY27" fmla="*/ 170121 h 334926"/>
                <a:gd name="connsiteX28" fmla="*/ 171125 w 443768"/>
                <a:gd name="connsiteY28" fmla="*/ 186070 h 334926"/>
                <a:gd name="connsiteX29" fmla="*/ 155176 w 443768"/>
                <a:gd name="connsiteY29" fmla="*/ 223284 h 334926"/>
                <a:gd name="connsiteX30" fmla="*/ 112646 w 443768"/>
                <a:gd name="connsiteY30" fmla="*/ 233917 h 334926"/>
                <a:gd name="connsiteX31" fmla="*/ 102014 w 443768"/>
                <a:gd name="connsiteY31" fmla="*/ 249866 h 334926"/>
                <a:gd name="connsiteX32" fmla="*/ 102014 w 443768"/>
                <a:gd name="connsiteY32" fmla="*/ 287080 h 334926"/>
                <a:gd name="connsiteX33" fmla="*/ 123279 w 443768"/>
                <a:gd name="connsiteY33" fmla="*/ 297712 h 334926"/>
                <a:gd name="connsiteX34" fmla="*/ 139228 w 443768"/>
                <a:gd name="connsiteY34" fmla="*/ 308345 h 334926"/>
                <a:gd name="connsiteX35" fmla="*/ 234921 w 443768"/>
                <a:gd name="connsiteY35" fmla="*/ 303028 h 334926"/>
                <a:gd name="connsiteX36" fmla="*/ 256186 w 443768"/>
                <a:gd name="connsiteY36" fmla="*/ 271131 h 334926"/>
                <a:gd name="connsiteX37" fmla="*/ 266818 w 443768"/>
                <a:gd name="connsiteY37" fmla="*/ 223284 h 334926"/>
                <a:gd name="connsiteX38" fmla="*/ 261502 w 443768"/>
                <a:gd name="connsiteY38" fmla="*/ 159489 h 334926"/>
                <a:gd name="connsiteX39" fmla="*/ 245553 w 443768"/>
                <a:gd name="connsiteY39" fmla="*/ 154173 h 334926"/>
                <a:gd name="connsiteX40" fmla="*/ 187074 w 443768"/>
                <a:gd name="connsiteY40" fmla="*/ 148856 h 334926"/>
                <a:gd name="connsiteX41" fmla="*/ 171125 w 443768"/>
                <a:gd name="connsiteY41" fmla="*/ 132907 h 334926"/>
                <a:gd name="connsiteX42" fmla="*/ 155176 w 443768"/>
                <a:gd name="connsiteY42" fmla="*/ 122275 h 334926"/>
                <a:gd name="connsiteX43" fmla="*/ 139228 w 443768"/>
                <a:gd name="connsiteY43" fmla="*/ 90377 h 334926"/>
                <a:gd name="connsiteX44" fmla="*/ 144544 w 443768"/>
                <a:gd name="connsiteY44" fmla="*/ 63796 h 334926"/>
                <a:gd name="connsiteX45" fmla="*/ 203023 w 443768"/>
                <a:gd name="connsiteY45" fmla="*/ 53163 h 334926"/>
                <a:gd name="connsiteX46" fmla="*/ 208339 w 443768"/>
                <a:gd name="connsiteY46" fmla="*/ 69112 h 334926"/>
                <a:gd name="connsiteX47" fmla="*/ 203023 w 443768"/>
                <a:gd name="connsiteY47" fmla="*/ 101010 h 334926"/>
                <a:gd name="connsiteX48" fmla="*/ 165809 w 443768"/>
                <a:gd name="connsiteY48" fmla="*/ 116959 h 334926"/>
                <a:gd name="connsiteX49" fmla="*/ 171125 w 443768"/>
                <a:gd name="connsiteY49" fmla="*/ 143540 h 334926"/>
                <a:gd name="connsiteX50" fmla="*/ 197707 w 443768"/>
                <a:gd name="connsiteY50" fmla="*/ 148856 h 334926"/>
                <a:gd name="connsiteX51" fmla="*/ 229604 w 443768"/>
                <a:gd name="connsiteY51" fmla="*/ 154173 h 334926"/>
                <a:gd name="connsiteX52" fmla="*/ 272134 w 443768"/>
                <a:gd name="connsiteY52" fmla="*/ 148856 h 334926"/>
                <a:gd name="connsiteX53" fmla="*/ 288083 w 443768"/>
                <a:gd name="connsiteY53" fmla="*/ 143540 h 334926"/>
                <a:gd name="connsiteX54" fmla="*/ 293400 w 443768"/>
                <a:gd name="connsiteY54" fmla="*/ 127591 h 334926"/>
                <a:gd name="connsiteX55" fmla="*/ 288083 w 443768"/>
                <a:gd name="connsiteY55" fmla="*/ 74428 h 334926"/>
                <a:gd name="connsiteX56" fmla="*/ 304032 w 443768"/>
                <a:gd name="connsiteY56" fmla="*/ 69112 h 334926"/>
                <a:gd name="connsiteX57" fmla="*/ 362511 w 443768"/>
                <a:gd name="connsiteY57" fmla="*/ 85061 h 334926"/>
                <a:gd name="connsiteX58" fmla="*/ 367828 w 443768"/>
                <a:gd name="connsiteY58" fmla="*/ 101010 h 334926"/>
                <a:gd name="connsiteX59" fmla="*/ 346562 w 443768"/>
                <a:gd name="connsiteY59" fmla="*/ 175438 h 334926"/>
                <a:gd name="connsiteX60" fmla="*/ 304032 w 443768"/>
                <a:gd name="connsiteY60" fmla="*/ 170121 h 334926"/>
                <a:gd name="connsiteX61" fmla="*/ 298716 w 443768"/>
                <a:gd name="connsiteY61" fmla="*/ 154173 h 334926"/>
                <a:gd name="connsiteX62" fmla="*/ 330614 w 443768"/>
                <a:gd name="connsiteY62" fmla="*/ 148856 h 334926"/>
                <a:gd name="connsiteX63" fmla="*/ 357195 w 443768"/>
                <a:gd name="connsiteY63" fmla="*/ 180754 h 334926"/>
                <a:gd name="connsiteX64" fmla="*/ 362511 w 443768"/>
                <a:gd name="connsiteY64" fmla="*/ 196703 h 334926"/>
                <a:gd name="connsiteX65" fmla="*/ 357195 w 443768"/>
                <a:gd name="connsiteY65" fmla="*/ 249866 h 334926"/>
                <a:gd name="connsiteX66" fmla="*/ 341246 w 443768"/>
                <a:gd name="connsiteY66" fmla="*/ 255182 h 334926"/>
                <a:gd name="connsiteX67" fmla="*/ 293400 w 443768"/>
                <a:gd name="connsiteY67" fmla="*/ 244549 h 334926"/>
                <a:gd name="connsiteX68" fmla="*/ 282767 w 443768"/>
                <a:gd name="connsiteY68" fmla="*/ 228600 h 334926"/>
                <a:gd name="connsiteX69" fmla="*/ 304032 w 443768"/>
                <a:gd name="connsiteY69" fmla="*/ 202019 h 334926"/>
                <a:gd name="connsiteX70" fmla="*/ 335930 w 443768"/>
                <a:gd name="connsiteY70" fmla="*/ 207335 h 334926"/>
                <a:gd name="connsiteX71" fmla="*/ 330614 w 443768"/>
                <a:gd name="connsiteY71" fmla="*/ 233917 h 334926"/>
                <a:gd name="connsiteX72" fmla="*/ 298716 w 443768"/>
                <a:gd name="connsiteY72" fmla="*/ 255182 h 334926"/>
                <a:gd name="connsiteX73" fmla="*/ 282767 w 443768"/>
                <a:gd name="connsiteY73" fmla="*/ 265814 h 334926"/>
                <a:gd name="connsiteX74" fmla="*/ 266818 w 443768"/>
                <a:gd name="connsiteY74" fmla="*/ 276447 h 334926"/>
                <a:gd name="connsiteX75" fmla="*/ 250869 w 443768"/>
                <a:gd name="connsiteY75" fmla="*/ 281763 h 334926"/>
                <a:gd name="connsiteX76" fmla="*/ 203023 w 443768"/>
                <a:gd name="connsiteY76" fmla="*/ 276447 h 334926"/>
                <a:gd name="connsiteX77" fmla="*/ 171125 w 443768"/>
                <a:gd name="connsiteY77" fmla="*/ 244549 h 334926"/>
                <a:gd name="connsiteX78" fmla="*/ 155176 w 443768"/>
                <a:gd name="connsiteY78" fmla="*/ 233917 h 334926"/>
                <a:gd name="connsiteX79" fmla="*/ 123279 w 443768"/>
                <a:gd name="connsiteY79" fmla="*/ 207335 h 334926"/>
                <a:gd name="connsiteX80" fmla="*/ 64800 w 443768"/>
                <a:gd name="connsiteY80" fmla="*/ 212652 h 334926"/>
                <a:gd name="connsiteX81" fmla="*/ 75432 w 443768"/>
                <a:gd name="connsiteY81" fmla="*/ 260498 h 334926"/>
                <a:gd name="connsiteX82" fmla="*/ 80748 w 443768"/>
                <a:gd name="connsiteY82" fmla="*/ 276447 h 334926"/>
                <a:gd name="connsiteX83" fmla="*/ 96697 w 443768"/>
                <a:gd name="connsiteY83" fmla="*/ 287080 h 334926"/>
                <a:gd name="connsiteX84" fmla="*/ 139228 w 443768"/>
                <a:gd name="connsiteY84" fmla="*/ 281763 h 334926"/>
                <a:gd name="connsiteX85" fmla="*/ 123279 w 443768"/>
                <a:gd name="connsiteY85" fmla="*/ 292396 h 334926"/>
                <a:gd name="connsiteX86" fmla="*/ 128595 w 443768"/>
                <a:gd name="connsiteY86" fmla="*/ 334926 h 334926"/>
                <a:gd name="connsiteX87" fmla="*/ 256186 w 443768"/>
                <a:gd name="connsiteY87" fmla="*/ 324294 h 334926"/>
                <a:gd name="connsiteX88" fmla="*/ 272134 w 443768"/>
                <a:gd name="connsiteY88" fmla="*/ 313661 h 334926"/>
                <a:gd name="connsiteX89" fmla="*/ 277451 w 443768"/>
                <a:gd name="connsiteY89" fmla="*/ 233917 h 334926"/>
                <a:gd name="connsiteX90" fmla="*/ 272134 w 443768"/>
                <a:gd name="connsiteY90" fmla="*/ 186070 h 334926"/>
                <a:gd name="connsiteX91" fmla="*/ 261502 w 443768"/>
                <a:gd name="connsiteY91" fmla="*/ 170121 h 334926"/>
                <a:gd name="connsiteX92" fmla="*/ 250869 w 443768"/>
                <a:gd name="connsiteY92" fmla="*/ 138224 h 334926"/>
                <a:gd name="connsiteX93" fmla="*/ 245553 w 443768"/>
                <a:gd name="connsiteY93" fmla="*/ 122275 h 334926"/>
                <a:gd name="connsiteX94" fmla="*/ 250869 w 443768"/>
                <a:gd name="connsiteY94" fmla="*/ 90377 h 334926"/>
                <a:gd name="connsiteX95" fmla="*/ 298716 w 443768"/>
                <a:gd name="connsiteY95" fmla="*/ 90377 h 334926"/>
                <a:gd name="connsiteX96" fmla="*/ 335930 w 443768"/>
                <a:gd name="connsiteY96" fmla="*/ 127591 h 334926"/>
                <a:gd name="connsiteX97" fmla="*/ 367828 w 443768"/>
                <a:gd name="connsiteY97" fmla="*/ 154173 h 334926"/>
                <a:gd name="connsiteX98" fmla="*/ 389093 w 443768"/>
                <a:gd name="connsiteY98" fmla="*/ 148856 h 334926"/>
                <a:gd name="connsiteX99" fmla="*/ 394409 w 443768"/>
                <a:gd name="connsiteY99" fmla="*/ 132907 h 334926"/>
                <a:gd name="connsiteX100" fmla="*/ 405041 w 443768"/>
                <a:gd name="connsiteY100" fmla="*/ 116959 h 334926"/>
                <a:gd name="connsiteX101" fmla="*/ 394409 w 443768"/>
                <a:gd name="connsiteY101" fmla="*/ 53163 h 334926"/>
                <a:gd name="connsiteX102" fmla="*/ 383776 w 443768"/>
                <a:gd name="connsiteY102" fmla="*/ 37214 h 334926"/>
                <a:gd name="connsiteX103" fmla="*/ 378460 w 443768"/>
                <a:gd name="connsiteY103" fmla="*/ 21266 h 334926"/>
                <a:gd name="connsiteX104" fmla="*/ 410358 w 443768"/>
                <a:gd name="connsiteY104" fmla="*/ 0 h 334926"/>
                <a:gd name="connsiteX105" fmla="*/ 436939 w 443768"/>
                <a:gd name="connsiteY105" fmla="*/ 5317 h 334926"/>
                <a:gd name="connsiteX106" fmla="*/ 405041 w 443768"/>
                <a:gd name="connsiteY106" fmla="*/ 37214 h 334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</a:cxnLst>
              <a:rect l="l" t="t" r="r" b="b"/>
              <a:pathLst>
                <a:path w="443768" h="334926">
                  <a:moveTo>
                    <a:pt x="107330" y="90377"/>
                  </a:moveTo>
                  <a:cubicBezTo>
                    <a:pt x="105558" y="77972"/>
                    <a:pt x="107103" y="64614"/>
                    <a:pt x="102014" y="53163"/>
                  </a:cubicBezTo>
                  <a:cubicBezTo>
                    <a:pt x="92736" y="32287"/>
                    <a:pt x="50906" y="46926"/>
                    <a:pt x="43534" y="47847"/>
                  </a:cubicBezTo>
                  <a:cubicBezTo>
                    <a:pt x="29554" y="68819"/>
                    <a:pt x="18251" y="78365"/>
                    <a:pt x="38218" y="111642"/>
                  </a:cubicBezTo>
                  <a:cubicBezTo>
                    <a:pt x="42867" y="119390"/>
                    <a:pt x="55939" y="115187"/>
                    <a:pt x="64800" y="116959"/>
                  </a:cubicBezTo>
                  <a:cubicBezTo>
                    <a:pt x="84293" y="115187"/>
                    <a:pt x="104140" y="115743"/>
                    <a:pt x="123279" y="111642"/>
                  </a:cubicBezTo>
                  <a:cubicBezTo>
                    <a:pt x="129526" y="110303"/>
                    <a:pt x="133513" y="103867"/>
                    <a:pt x="139228" y="101010"/>
                  </a:cubicBezTo>
                  <a:cubicBezTo>
                    <a:pt x="144240" y="98504"/>
                    <a:pt x="149860" y="97466"/>
                    <a:pt x="155176" y="95694"/>
                  </a:cubicBezTo>
                  <a:cubicBezTo>
                    <a:pt x="162264" y="97466"/>
                    <a:pt x="170362" y="96957"/>
                    <a:pt x="176441" y="101010"/>
                  </a:cubicBezTo>
                  <a:cubicBezTo>
                    <a:pt x="187868" y="108628"/>
                    <a:pt x="189251" y="127239"/>
                    <a:pt x="192390" y="138224"/>
                  </a:cubicBezTo>
                  <a:cubicBezTo>
                    <a:pt x="193930" y="143612"/>
                    <a:pt x="195935" y="148857"/>
                    <a:pt x="197707" y="154173"/>
                  </a:cubicBezTo>
                  <a:cubicBezTo>
                    <a:pt x="197091" y="162793"/>
                    <a:pt x="211760" y="233346"/>
                    <a:pt x="176441" y="239233"/>
                  </a:cubicBezTo>
                  <a:cubicBezTo>
                    <a:pt x="170914" y="240154"/>
                    <a:pt x="165809" y="235689"/>
                    <a:pt x="160493" y="233917"/>
                  </a:cubicBezTo>
                  <a:cubicBezTo>
                    <a:pt x="156949" y="228601"/>
                    <a:pt x="154849" y="221959"/>
                    <a:pt x="149860" y="217968"/>
                  </a:cubicBezTo>
                  <a:cubicBezTo>
                    <a:pt x="145484" y="214467"/>
                    <a:pt x="137874" y="216615"/>
                    <a:pt x="133911" y="212652"/>
                  </a:cubicBezTo>
                  <a:cubicBezTo>
                    <a:pt x="129948" y="208689"/>
                    <a:pt x="131101" y="201715"/>
                    <a:pt x="128595" y="196703"/>
                  </a:cubicBezTo>
                  <a:cubicBezTo>
                    <a:pt x="125738" y="190988"/>
                    <a:pt x="121506" y="186070"/>
                    <a:pt x="117962" y="180754"/>
                  </a:cubicBezTo>
                  <a:cubicBezTo>
                    <a:pt x="116190" y="170121"/>
                    <a:pt x="117994" y="158215"/>
                    <a:pt x="112646" y="148856"/>
                  </a:cubicBezTo>
                  <a:cubicBezTo>
                    <a:pt x="109866" y="143990"/>
                    <a:pt x="101709" y="146046"/>
                    <a:pt x="96697" y="143540"/>
                  </a:cubicBezTo>
                  <a:cubicBezTo>
                    <a:pt x="90982" y="140683"/>
                    <a:pt x="86064" y="136451"/>
                    <a:pt x="80748" y="132907"/>
                  </a:cubicBezTo>
                  <a:cubicBezTo>
                    <a:pt x="59483" y="134679"/>
                    <a:pt x="38105" y="135404"/>
                    <a:pt x="16953" y="138224"/>
                  </a:cubicBezTo>
                  <a:cubicBezTo>
                    <a:pt x="11398" y="138965"/>
                    <a:pt x="2543" y="138152"/>
                    <a:pt x="1004" y="143540"/>
                  </a:cubicBezTo>
                  <a:cubicBezTo>
                    <a:pt x="-1957" y="153905"/>
                    <a:pt x="2175" y="165488"/>
                    <a:pt x="6321" y="175438"/>
                  </a:cubicBezTo>
                  <a:cubicBezTo>
                    <a:pt x="18248" y="204062"/>
                    <a:pt x="23395" y="204541"/>
                    <a:pt x="43534" y="217968"/>
                  </a:cubicBezTo>
                  <a:cubicBezTo>
                    <a:pt x="96294" y="200383"/>
                    <a:pt x="15703" y="229886"/>
                    <a:pt x="75432" y="196703"/>
                  </a:cubicBezTo>
                  <a:cubicBezTo>
                    <a:pt x="85229" y="191260"/>
                    <a:pt x="107330" y="186070"/>
                    <a:pt x="107330" y="186070"/>
                  </a:cubicBezTo>
                  <a:cubicBezTo>
                    <a:pt x="110874" y="180754"/>
                    <a:pt x="112973" y="174112"/>
                    <a:pt x="117962" y="170121"/>
                  </a:cubicBezTo>
                  <a:cubicBezTo>
                    <a:pt x="131039" y="159659"/>
                    <a:pt x="146869" y="167396"/>
                    <a:pt x="160493" y="170121"/>
                  </a:cubicBezTo>
                  <a:cubicBezTo>
                    <a:pt x="164037" y="175437"/>
                    <a:pt x="170221" y="179745"/>
                    <a:pt x="171125" y="186070"/>
                  </a:cubicBezTo>
                  <a:cubicBezTo>
                    <a:pt x="172090" y="192826"/>
                    <a:pt x="163014" y="219365"/>
                    <a:pt x="155176" y="223284"/>
                  </a:cubicBezTo>
                  <a:cubicBezTo>
                    <a:pt x="142106" y="229819"/>
                    <a:pt x="112646" y="233917"/>
                    <a:pt x="112646" y="233917"/>
                  </a:cubicBezTo>
                  <a:cubicBezTo>
                    <a:pt x="109102" y="239233"/>
                    <a:pt x="104871" y="244151"/>
                    <a:pt x="102014" y="249866"/>
                  </a:cubicBezTo>
                  <a:cubicBezTo>
                    <a:pt x="96483" y="260928"/>
                    <a:pt x="92604" y="275788"/>
                    <a:pt x="102014" y="287080"/>
                  </a:cubicBezTo>
                  <a:cubicBezTo>
                    <a:pt x="107087" y="293168"/>
                    <a:pt x="116398" y="293780"/>
                    <a:pt x="123279" y="297712"/>
                  </a:cubicBezTo>
                  <a:cubicBezTo>
                    <a:pt x="128827" y="300882"/>
                    <a:pt x="133912" y="304801"/>
                    <a:pt x="139228" y="308345"/>
                  </a:cubicBezTo>
                  <a:cubicBezTo>
                    <a:pt x="171126" y="306573"/>
                    <a:pt x="204478" y="312714"/>
                    <a:pt x="234921" y="303028"/>
                  </a:cubicBezTo>
                  <a:cubicBezTo>
                    <a:pt x="247098" y="299153"/>
                    <a:pt x="256186" y="271131"/>
                    <a:pt x="256186" y="271131"/>
                  </a:cubicBezTo>
                  <a:cubicBezTo>
                    <a:pt x="258236" y="262929"/>
                    <a:pt x="266818" y="230034"/>
                    <a:pt x="266818" y="223284"/>
                  </a:cubicBezTo>
                  <a:cubicBezTo>
                    <a:pt x="266818" y="201945"/>
                    <a:pt x="267777" y="179884"/>
                    <a:pt x="261502" y="159489"/>
                  </a:cubicBezTo>
                  <a:cubicBezTo>
                    <a:pt x="259854" y="154133"/>
                    <a:pt x="251101" y="154966"/>
                    <a:pt x="245553" y="154173"/>
                  </a:cubicBezTo>
                  <a:cubicBezTo>
                    <a:pt x="226176" y="151405"/>
                    <a:pt x="206567" y="150628"/>
                    <a:pt x="187074" y="148856"/>
                  </a:cubicBezTo>
                  <a:cubicBezTo>
                    <a:pt x="181758" y="143540"/>
                    <a:pt x="176901" y="137720"/>
                    <a:pt x="171125" y="132907"/>
                  </a:cubicBezTo>
                  <a:cubicBezTo>
                    <a:pt x="166217" y="128817"/>
                    <a:pt x="159694" y="126793"/>
                    <a:pt x="155176" y="122275"/>
                  </a:cubicBezTo>
                  <a:cubicBezTo>
                    <a:pt x="144871" y="111970"/>
                    <a:pt x="143551" y="103348"/>
                    <a:pt x="139228" y="90377"/>
                  </a:cubicBezTo>
                  <a:cubicBezTo>
                    <a:pt x="141000" y="81517"/>
                    <a:pt x="140503" y="71878"/>
                    <a:pt x="144544" y="63796"/>
                  </a:cubicBezTo>
                  <a:cubicBezTo>
                    <a:pt x="158336" y="36212"/>
                    <a:pt x="176329" y="49826"/>
                    <a:pt x="203023" y="53163"/>
                  </a:cubicBezTo>
                  <a:cubicBezTo>
                    <a:pt x="204795" y="58479"/>
                    <a:pt x="208339" y="63508"/>
                    <a:pt x="208339" y="69112"/>
                  </a:cubicBezTo>
                  <a:cubicBezTo>
                    <a:pt x="208339" y="79891"/>
                    <a:pt x="207844" y="91369"/>
                    <a:pt x="203023" y="101010"/>
                  </a:cubicBezTo>
                  <a:cubicBezTo>
                    <a:pt x="197779" y="111498"/>
                    <a:pt x="174078" y="114891"/>
                    <a:pt x="165809" y="116959"/>
                  </a:cubicBezTo>
                  <a:cubicBezTo>
                    <a:pt x="167581" y="125819"/>
                    <a:pt x="164736" y="137151"/>
                    <a:pt x="171125" y="143540"/>
                  </a:cubicBezTo>
                  <a:cubicBezTo>
                    <a:pt x="177515" y="149929"/>
                    <a:pt x="188817" y="147240"/>
                    <a:pt x="197707" y="148856"/>
                  </a:cubicBezTo>
                  <a:cubicBezTo>
                    <a:pt x="208312" y="150784"/>
                    <a:pt x="218972" y="152401"/>
                    <a:pt x="229604" y="154173"/>
                  </a:cubicBezTo>
                  <a:cubicBezTo>
                    <a:pt x="243781" y="152401"/>
                    <a:pt x="258077" y="151412"/>
                    <a:pt x="272134" y="148856"/>
                  </a:cubicBezTo>
                  <a:cubicBezTo>
                    <a:pt x="277647" y="147854"/>
                    <a:pt x="284120" y="147502"/>
                    <a:pt x="288083" y="143540"/>
                  </a:cubicBezTo>
                  <a:cubicBezTo>
                    <a:pt x="292046" y="139577"/>
                    <a:pt x="291628" y="132907"/>
                    <a:pt x="293400" y="127591"/>
                  </a:cubicBezTo>
                  <a:cubicBezTo>
                    <a:pt x="288431" y="112686"/>
                    <a:pt x="274850" y="90970"/>
                    <a:pt x="288083" y="74428"/>
                  </a:cubicBezTo>
                  <a:cubicBezTo>
                    <a:pt x="291584" y="70052"/>
                    <a:pt x="298716" y="70884"/>
                    <a:pt x="304032" y="69112"/>
                  </a:cubicBezTo>
                  <a:cubicBezTo>
                    <a:pt x="320630" y="71187"/>
                    <a:pt x="349107" y="68307"/>
                    <a:pt x="362511" y="85061"/>
                  </a:cubicBezTo>
                  <a:cubicBezTo>
                    <a:pt x="366012" y="89437"/>
                    <a:pt x="366056" y="95694"/>
                    <a:pt x="367828" y="101010"/>
                  </a:cubicBezTo>
                  <a:cubicBezTo>
                    <a:pt x="367423" y="105868"/>
                    <a:pt x="378636" y="172522"/>
                    <a:pt x="346562" y="175438"/>
                  </a:cubicBezTo>
                  <a:cubicBezTo>
                    <a:pt x="332334" y="176731"/>
                    <a:pt x="318209" y="171893"/>
                    <a:pt x="304032" y="170121"/>
                  </a:cubicBezTo>
                  <a:cubicBezTo>
                    <a:pt x="302260" y="164805"/>
                    <a:pt x="296635" y="159376"/>
                    <a:pt x="298716" y="154173"/>
                  </a:cubicBezTo>
                  <a:cubicBezTo>
                    <a:pt x="305991" y="135986"/>
                    <a:pt x="320300" y="145418"/>
                    <a:pt x="330614" y="148856"/>
                  </a:cubicBezTo>
                  <a:cubicBezTo>
                    <a:pt x="342369" y="160612"/>
                    <a:pt x="349794" y="165953"/>
                    <a:pt x="357195" y="180754"/>
                  </a:cubicBezTo>
                  <a:cubicBezTo>
                    <a:pt x="359701" y="185766"/>
                    <a:pt x="360739" y="191387"/>
                    <a:pt x="362511" y="196703"/>
                  </a:cubicBezTo>
                  <a:cubicBezTo>
                    <a:pt x="360739" y="214424"/>
                    <a:pt x="363281" y="233129"/>
                    <a:pt x="357195" y="249866"/>
                  </a:cubicBezTo>
                  <a:cubicBezTo>
                    <a:pt x="355280" y="255132"/>
                    <a:pt x="346850" y="255182"/>
                    <a:pt x="341246" y="255182"/>
                  </a:cubicBezTo>
                  <a:cubicBezTo>
                    <a:pt x="334492" y="255182"/>
                    <a:pt x="301605" y="246600"/>
                    <a:pt x="293400" y="244549"/>
                  </a:cubicBezTo>
                  <a:cubicBezTo>
                    <a:pt x="289856" y="239233"/>
                    <a:pt x="283818" y="234903"/>
                    <a:pt x="282767" y="228600"/>
                  </a:cubicBezTo>
                  <a:cubicBezTo>
                    <a:pt x="280199" y="213194"/>
                    <a:pt x="294714" y="208231"/>
                    <a:pt x="304032" y="202019"/>
                  </a:cubicBezTo>
                  <a:cubicBezTo>
                    <a:pt x="314665" y="203791"/>
                    <a:pt x="329029" y="199054"/>
                    <a:pt x="335930" y="207335"/>
                  </a:cubicBezTo>
                  <a:cubicBezTo>
                    <a:pt x="341715" y="214277"/>
                    <a:pt x="336162" y="226784"/>
                    <a:pt x="330614" y="233917"/>
                  </a:cubicBezTo>
                  <a:cubicBezTo>
                    <a:pt x="322769" y="244004"/>
                    <a:pt x="309349" y="248094"/>
                    <a:pt x="298716" y="255182"/>
                  </a:cubicBezTo>
                  <a:lnTo>
                    <a:pt x="282767" y="265814"/>
                  </a:lnTo>
                  <a:cubicBezTo>
                    <a:pt x="277451" y="269358"/>
                    <a:pt x="272880" y="274427"/>
                    <a:pt x="266818" y="276447"/>
                  </a:cubicBezTo>
                  <a:lnTo>
                    <a:pt x="250869" y="281763"/>
                  </a:lnTo>
                  <a:cubicBezTo>
                    <a:pt x="234920" y="279991"/>
                    <a:pt x="217564" y="283233"/>
                    <a:pt x="203023" y="276447"/>
                  </a:cubicBezTo>
                  <a:cubicBezTo>
                    <a:pt x="189397" y="270088"/>
                    <a:pt x="183637" y="252890"/>
                    <a:pt x="171125" y="244549"/>
                  </a:cubicBezTo>
                  <a:cubicBezTo>
                    <a:pt x="165809" y="241005"/>
                    <a:pt x="160084" y="238007"/>
                    <a:pt x="155176" y="233917"/>
                  </a:cubicBezTo>
                  <a:cubicBezTo>
                    <a:pt x="114235" y="199799"/>
                    <a:pt x="162884" y="233739"/>
                    <a:pt x="123279" y="207335"/>
                  </a:cubicBezTo>
                  <a:cubicBezTo>
                    <a:pt x="103786" y="209107"/>
                    <a:pt x="77894" y="198103"/>
                    <a:pt x="64800" y="212652"/>
                  </a:cubicBezTo>
                  <a:cubicBezTo>
                    <a:pt x="53871" y="224796"/>
                    <a:pt x="71470" y="244648"/>
                    <a:pt x="75432" y="260498"/>
                  </a:cubicBezTo>
                  <a:cubicBezTo>
                    <a:pt x="76791" y="265935"/>
                    <a:pt x="77247" y="272071"/>
                    <a:pt x="80748" y="276447"/>
                  </a:cubicBezTo>
                  <a:cubicBezTo>
                    <a:pt x="84739" y="281436"/>
                    <a:pt x="91381" y="283536"/>
                    <a:pt x="96697" y="287080"/>
                  </a:cubicBezTo>
                  <a:cubicBezTo>
                    <a:pt x="110874" y="285308"/>
                    <a:pt x="125218" y="278961"/>
                    <a:pt x="139228" y="281763"/>
                  </a:cubicBezTo>
                  <a:cubicBezTo>
                    <a:pt x="145493" y="283016"/>
                    <a:pt x="124532" y="286131"/>
                    <a:pt x="123279" y="292396"/>
                  </a:cubicBezTo>
                  <a:cubicBezTo>
                    <a:pt x="120477" y="306406"/>
                    <a:pt x="126823" y="320749"/>
                    <a:pt x="128595" y="334926"/>
                  </a:cubicBezTo>
                  <a:cubicBezTo>
                    <a:pt x="171125" y="331382"/>
                    <a:pt x="213969" y="330548"/>
                    <a:pt x="256186" y="324294"/>
                  </a:cubicBezTo>
                  <a:cubicBezTo>
                    <a:pt x="262506" y="323358"/>
                    <a:pt x="270671" y="319880"/>
                    <a:pt x="272134" y="313661"/>
                  </a:cubicBezTo>
                  <a:cubicBezTo>
                    <a:pt x="278236" y="287729"/>
                    <a:pt x="275679" y="260498"/>
                    <a:pt x="277451" y="233917"/>
                  </a:cubicBezTo>
                  <a:cubicBezTo>
                    <a:pt x="275679" y="217968"/>
                    <a:pt x="276026" y="201638"/>
                    <a:pt x="272134" y="186070"/>
                  </a:cubicBezTo>
                  <a:cubicBezTo>
                    <a:pt x="270584" y="179871"/>
                    <a:pt x="264097" y="175960"/>
                    <a:pt x="261502" y="170121"/>
                  </a:cubicBezTo>
                  <a:cubicBezTo>
                    <a:pt x="256950" y="159879"/>
                    <a:pt x="254413" y="148856"/>
                    <a:pt x="250869" y="138224"/>
                  </a:cubicBezTo>
                  <a:lnTo>
                    <a:pt x="245553" y="122275"/>
                  </a:lnTo>
                  <a:cubicBezTo>
                    <a:pt x="247325" y="111642"/>
                    <a:pt x="245521" y="99736"/>
                    <a:pt x="250869" y="90377"/>
                  </a:cubicBezTo>
                  <a:cubicBezTo>
                    <a:pt x="257697" y="78428"/>
                    <a:pt x="298506" y="90342"/>
                    <a:pt x="298716" y="90377"/>
                  </a:cubicBezTo>
                  <a:cubicBezTo>
                    <a:pt x="334804" y="102408"/>
                    <a:pt x="293276" y="84937"/>
                    <a:pt x="335930" y="127591"/>
                  </a:cubicBezTo>
                  <a:cubicBezTo>
                    <a:pt x="356397" y="148058"/>
                    <a:pt x="345623" y="139369"/>
                    <a:pt x="367828" y="154173"/>
                  </a:cubicBezTo>
                  <a:cubicBezTo>
                    <a:pt x="374916" y="152401"/>
                    <a:pt x="383388" y="153421"/>
                    <a:pt x="389093" y="148856"/>
                  </a:cubicBezTo>
                  <a:cubicBezTo>
                    <a:pt x="393469" y="145355"/>
                    <a:pt x="391903" y="137919"/>
                    <a:pt x="394409" y="132907"/>
                  </a:cubicBezTo>
                  <a:cubicBezTo>
                    <a:pt x="397266" y="127192"/>
                    <a:pt x="401497" y="122275"/>
                    <a:pt x="405041" y="116959"/>
                  </a:cubicBezTo>
                  <a:cubicBezTo>
                    <a:pt x="403357" y="101803"/>
                    <a:pt x="403315" y="70975"/>
                    <a:pt x="394409" y="53163"/>
                  </a:cubicBezTo>
                  <a:cubicBezTo>
                    <a:pt x="391552" y="47448"/>
                    <a:pt x="387320" y="42530"/>
                    <a:pt x="383776" y="37214"/>
                  </a:cubicBezTo>
                  <a:cubicBezTo>
                    <a:pt x="382004" y="31898"/>
                    <a:pt x="376688" y="26582"/>
                    <a:pt x="378460" y="21266"/>
                  </a:cubicBezTo>
                  <a:cubicBezTo>
                    <a:pt x="383438" y="6333"/>
                    <a:pt x="398407" y="3984"/>
                    <a:pt x="410358" y="0"/>
                  </a:cubicBezTo>
                  <a:cubicBezTo>
                    <a:pt x="419218" y="1772"/>
                    <a:pt x="432456" y="-2528"/>
                    <a:pt x="436939" y="5317"/>
                  </a:cubicBezTo>
                  <a:cubicBezTo>
                    <a:pt x="460160" y="45954"/>
                    <a:pt x="417746" y="37214"/>
                    <a:pt x="405041" y="37214"/>
                  </a:cubicBez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6" name="Oval 135"/>
            <p:cNvSpPr/>
            <p:nvPr/>
          </p:nvSpPr>
          <p:spPr>
            <a:xfrm>
              <a:off x="4871240" y="2308955"/>
              <a:ext cx="45719" cy="617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37" name="Oval 136"/>
            <p:cNvSpPr/>
            <p:nvPr/>
          </p:nvSpPr>
          <p:spPr>
            <a:xfrm>
              <a:off x="4956074" y="2308955"/>
              <a:ext cx="45719" cy="61717"/>
            </a:xfrm>
            <a:prstGeom prst="ellipse">
              <a:avLst/>
            </a:prstGeom>
            <a:solidFill>
              <a:schemeClr val="tx1"/>
            </a:solidFill>
            <a:ln>
              <a:solidFill>
                <a:srgbClr val="FFFF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  <p:grpSp>
        <p:nvGrpSpPr>
          <p:cNvPr id="140" name="Group 139"/>
          <p:cNvGrpSpPr/>
          <p:nvPr/>
        </p:nvGrpSpPr>
        <p:grpSpPr>
          <a:xfrm>
            <a:off x="4628240" y="5460445"/>
            <a:ext cx="342900" cy="438150"/>
            <a:chOff x="0" y="0"/>
            <a:chExt cx="342900" cy="438150"/>
          </a:xfrm>
        </p:grpSpPr>
        <p:sp>
          <p:nvSpPr>
            <p:cNvPr id="141" name="Can 140"/>
            <p:cNvSpPr/>
            <p:nvPr/>
          </p:nvSpPr>
          <p:spPr>
            <a:xfrm>
              <a:off x="114300" y="180975"/>
              <a:ext cx="104775" cy="257175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42" name="Cloud 141"/>
            <p:cNvSpPr/>
            <p:nvPr/>
          </p:nvSpPr>
          <p:spPr>
            <a:xfrm>
              <a:off x="0" y="0"/>
              <a:ext cx="342900" cy="266700"/>
            </a:xfrm>
            <a:prstGeom prst="cloud">
              <a:avLst/>
            </a:prstGeom>
            <a:solidFill>
              <a:schemeClr val="accent6"/>
            </a:solidFill>
            <a:ln>
              <a:solidFill>
                <a:schemeClr val="accent6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43" name="Group 142"/>
          <p:cNvGrpSpPr/>
          <p:nvPr/>
        </p:nvGrpSpPr>
        <p:grpSpPr>
          <a:xfrm>
            <a:off x="2787294" y="2220366"/>
            <a:ext cx="247650" cy="695325"/>
            <a:chOff x="0" y="0"/>
            <a:chExt cx="247650" cy="695325"/>
          </a:xfrm>
        </p:grpSpPr>
        <p:sp>
          <p:nvSpPr>
            <p:cNvPr id="144" name="Can 143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45" name="Isosceles Triangle 144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46" name="Group 145"/>
          <p:cNvGrpSpPr/>
          <p:nvPr/>
        </p:nvGrpSpPr>
        <p:grpSpPr>
          <a:xfrm>
            <a:off x="2638582" y="2485161"/>
            <a:ext cx="247650" cy="695325"/>
            <a:chOff x="0" y="0"/>
            <a:chExt cx="247650" cy="695325"/>
          </a:xfrm>
        </p:grpSpPr>
        <p:sp>
          <p:nvSpPr>
            <p:cNvPr id="147" name="Can 146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48" name="Isosceles Triangle 147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grpSp>
        <p:nvGrpSpPr>
          <p:cNvPr id="149" name="Group 148"/>
          <p:cNvGrpSpPr/>
          <p:nvPr/>
        </p:nvGrpSpPr>
        <p:grpSpPr>
          <a:xfrm>
            <a:off x="2333782" y="2351811"/>
            <a:ext cx="247650" cy="695325"/>
            <a:chOff x="0" y="0"/>
            <a:chExt cx="247650" cy="695325"/>
          </a:xfrm>
        </p:grpSpPr>
        <p:sp>
          <p:nvSpPr>
            <p:cNvPr id="150" name="Can 149"/>
            <p:cNvSpPr/>
            <p:nvPr/>
          </p:nvSpPr>
          <p:spPr>
            <a:xfrm>
              <a:off x="57150" y="600075"/>
              <a:ext cx="104775" cy="95250"/>
            </a:xfrm>
            <a:prstGeom prst="can">
              <a:avLst/>
            </a:prstGeom>
            <a:solidFill>
              <a:schemeClr val="accent4">
                <a:lumMod val="5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  <p:sp>
          <p:nvSpPr>
            <p:cNvPr id="151" name="Isosceles Triangle 150"/>
            <p:cNvSpPr/>
            <p:nvPr/>
          </p:nvSpPr>
          <p:spPr>
            <a:xfrm>
              <a:off x="0" y="0"/>
              <a:ext cx="247650" cy="638175"/>
            </a:xfrm>
            <a:prstGeom prst="triangle">
              <a:avLst/>
            </a:prstGeom>
            <a:solidFill>
              <a:schemeClr val="accent6">
                <a:lumMod val="50000"/>
              </a:schemeClr>
            </a:solidFill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en-GB"/>
            </a:p>
          </p:txBody>
        </p:sp>
      </p:grpSp>
      <p:sp>
        <p:nvSpPr>
          <p:cNvPr id="152" name="TextBox 151"/>
          <p:cNvSpPr txBox="1"/>
          <p:nvPr/>
        </p:nvSpPr>
        <p:spPr>
          <a:xfrm>
            <a:off x="9472009" y="3827357"/>
            <a:ext cx="2358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C00000"/>
                </a:solidFill>
              </a:rPr>
              <a:t>Species Richness</a:t>
            </a:r>
          </a:p>
          <a:p>
            <a:endParaRPr lang="en-GB" sz="2400" dirty="0">
              <a:solidFill>
                <a:srgbClr val="C00000"/>
              </a:solidFill>
            </a:endParaRPr>
          </a:p>
        </p:txBody>
      </p:sp>
      <p:sp>
        <p:nvSpPr>
          <p:cNvPr id="153" name="TextBox 152"/>
          <p:cNvSpPr txBox="1"/>
          <p:nvPr/>
        </p:nvSpPr>
        <p:spPr>
          <a:xfrm>
            <a:off x="9491880" y="4869014"/>
            <a:ext cx="235819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 smtClean="0">
                <a:solidFill>
                  <a:srgbClr val="00B050"/>
                </a:solidFill>
              </a:rPr>
              <a:t>Complementarity</a:t>
            </a:r>
          </a:p>
          <a:p>
            <a:endParaRPr lang="en-GB" sz="2400" dirty="0">
              <a:solidFill>
                <a:srgbClr val="00B050"/>
              </a:solidFill>
            </a:endParaRPr>
          </a:p>
        </p:txBody>
      </p:sp>
      <p:sp>
        <p:nvSpPr>
          <p:cNvPr id="154" name="Freeform 153"/>
          <p:cNvSpPr/>
          <p:nvPr/>
        </p:nvSpPr>
        <p:spPr>
          <a:xfrm>
            <a:off x="2844444" y="3949734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5" name="Freeform 154"/>
          <p:cNvSpPr/>
          <p:nvPr/>
        </p:nvSpPr>
        <p:spPr>
          <a:xfrm>
            <a:off x="5524277" y="4187530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6" name="Freeform 155"/>
          <p:cNvSpPr/>
          <p:nvPr/>
        </p:nvSpPr>
        <p:spPr>
          <a:xfrm>
            <a:off x="7659245" y="1576730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C0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7" name="Freeform 156"/>
          <p:cNvSpPr/>
          <p:nvPr/>
        </p:nvSpPr>
        <p:spPr>
          <a:xfrm>
            <a:off x="2603039" y="1671739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8" name="Freeform 157"/>
          <p:cNvSpPr/>
          <p:nvPr/>
        </p:nvSpPr>
        <p:spPr>
          <a:xfrm>
            <a:off x="5121699" y="4205507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9" name="Freeform 158"/>
          <p:cNvSpPr/>
          <p:nvPr/>
        </p:nvSpPr>
        <p:spPr>
          <a:xfrm>
            <a:off x="7776710" y="4174650"/>
            <a:ext cx="394935" cy="437631"/>
          </a:xfrm>
          <a:custGeom>
            <a:avLst/>
            <a:gdLst>
              <a:gd name="connsiteX0" fmla="*/ 0 w 394935"/>
              <a:gd name="connsiteY0" fmla="*/ 305986 h 437631"/>
              <a:gd name="connsiteX1" fmla="*/ 99623 w 394935"/>
              <a:gd name="connsiteY1" fmla="*/ 373588 h 437631"/>
              <a:gd name="connsiteX2" fmla="*/ 128087 w 394935"/>
              <a:gd name="connsiteY2" fmla="*/ 437631 h 437631"/>
              <a:gd name="connsiteX3" fmla="*/ 394935 w 394935"/>
              <a:gd name="connsiteY3" fmla="*/ 142319 h 437631"/>
              <a:gd name="connsiteX4" fmla="*/ 284638 w 394935"/>
              <a:gd name="connsiteY4" fmla="*/ 0 h 437631"/>
              <a:gd name="connsiteX5" fmla="*/ 138761 w 394935"/>
              <a:gd name="connsiteY5" fmla="*/ 359356 h 437631"/>
              <a:gd name="connsiteX6" fmla="*/ 56927 w 394935"/>
              <a:gd name="connsiteY6" fmla="*/ 245500 h 437631"/>
              <a:gd name="connsiteX7" fmla="*/ 0 w 394935"/>
              <a:gd name="connsiteY7" fmla="*/ 305986 h 4376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4935" h="437631">
                <a:moveTo>
                  <a:pt x="0" y="305986"/>
                </a:moveTo>
                <a:lnTo>
                  <a:pt x="99623" y="373588"/>
                </a:lnTo>
                <a:lnTo>
                  <a:pt x="128087" y="437631"/>
                </a:lnTo>
                <a:lnTo>
                  <a:pt x="394935" y="142319"/>
                </a:lnTo>
                <a:lnTo>
                  <a:pt x="284638" y="0"/>
                </a:lnTo>
                <a:lnTo>
                  <a:pt x="138761" y="359356"/>
                </a:lnTo>
                <a:lnTo>
                  <a:pt x="56927" y="245500"/>
                </a:lnTo>
                <a:lnTo>
                  <a:pt x="0" y="305986"/>
                </a:lnTo>
                <a:close/>
              </a:path>
            </a:pathLst>
          </a:custGeom>
          <a:solidFill>
            <a:srgbClr val="00B050"/>
          </a:solidFill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160" name="Picture 159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32716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6" grpId="0" animBg="1"/>
      <p:bldP spid="27" grpId="0" animBg="1"/>
      <p:bldP spid="29" grpId="0" animBg="1"/>
      <p:bldP spid="30" grpId="0" animBg="1"/>
      <p:bldP spid="31" grpId="0" animBg="1"/>
      <p:bldP spid="72" grpId="0" animBg="1"/>
      <p:bldP spid="73" grpId="0"/>
      <p:bldP spid="74" grpId="0"/>
      <p:bldP spid="75" grpId="0"/>
      <p:bldP spid="76" grpId="0"/>
      <p:bldP spid="77" grpId="0"/>
      <p:bldP spid="78" grpId="0"/>
      <p:bldP spid="79" grpId="0"/>
      <p:bldP spid="80" grpId="0"/>
      <p:bldP spid="152" grpId="0"/>
      <p:bldP spid="153" grpId="0"/>
      <p:bldP spid="154" grpId="0" animBg="1"/>
      <p:bldP spid="155" grpId="0" animBg="1"/>
      <p:bldP spid="156" grpId="0" animBg="1"/>
      <p:bldP spid="157" grpId="0" animBg="1"/>
      <p:bldP spid="158" grpId="0" animBg="1"/>
      <p:bldP spid="15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Triage</a:t>
            </a: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0800" y="0"/>
            <a:ext cx="8049126" cy="6713703"/>
          </a:xfrm>
          <a:prstGeom prst="rect">
            <a:avLst/>
          </a:prstGeom>
        </p:spPr>
      </p:pic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38515" y="1825625"/>
            <a:ext cx="3048000" cy="4351338"/>
          </a:xfrm>
        </p:spPr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en-GB" dirty="0" smtClean="0"/>
              <a:t>Should we give up on species that are ‘too costly’ to save??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This is a really current, critical </a:t>
            </a:r>
            <a:r>
              <a:rPr lang="en-GB" i="1" dirty="0" smtClean="0"/>
              <a:t>ethical</a:t>
            </a:r>
            <a:r>
              <a:rPr lang="en-GB" dirty="0" smtClean="0"/>
              <a:t> problem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dirty="0" smtClean="0"/>
              <a:t>Rigorous argument needs information: </a:t>
            </a:r>
          </a:p>
          <a:p>
            <a:pPr marL="0" indent="0">
              <a:buNone/>
            </a:pPr>
            <a:r>
              <a:rPr lang="en-GB" i="1" dirty="0" smtClean="0"/>
              <a:t>we need to </a:t>
            </a:r>
            <a:r>
              <a:rPr lang="en-GB" b="1" i="1" dirty="0" smtClean="0"/>
              <a:t>understand</a:t>
            </a:r>
            <a:r>
              <a:rPr lang="en-GB" i="1" dirty="0" smtClean="0"/>
              <a:t> prioritization</a:t>
            </a:r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sz="1700" dirty="0"/>
              <a:t>Wilson, K.A., Law, E.A. (2016) Ethics of conservation triage. Frontiers in Ecology and Evolution </a:t>
            </a:r>
            <a:r>
              <a:rPr lang="en-GB" sz="1700" dirty="0" smtClean="0"/>
              <a:t>4:112</a:t>
            </a:r>
            <a:endParaRPr lang="en-GB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7062538" y="6575203"/>
            <a:ext cx="5129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1200" dirty="0" smtClean="0"/>
              <a:t>Cartoon found without attribution on </a:t>
            </a:r>
            <a:r>
              <a:rPr lang="en-GB" sz="1200" dirty="0" smtClean="0">
                <a:hlinkClick r:id="rId4"/>
              </a:rPr>
              <a:t>https://conservationbytes.com</a:t>
            </a:r>
            <a:r>
              <a:rPr lang="en-GB" sz="1200" dirty="0" smtClean="0"/>
              <a:t>  </a:t>
            </a:r>
            <a:endParaRPr lang="en-GB" sz="1200" dirty="0"/>
          </a:p>
        </p:txBody>
      </p:sp>
    </p:spTree>
    <p:extLst>
      <p:ext uri="{BB962C8B-B14F-4D97-AF65-F5344CB8AC3E}">
        <p14:creationId xmlns:p14="http://schemas.microsoft.com/office/powerpoint/2010/main" val="3034459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1074" y="365125"/>
            <a:ext cx="10182726" cy="1325563"/>
          </a:xfrm>
        </p:spPr>
        <p:txBody>
          <a:bodyPr/>
          <a:lstStyle/>
          <a:p>
            <a:r>
              <a:rPr lang="en-GB" dirty="0" smtClean="0"/>
              <a:t>Elements of a prioritization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901370" y="1825625"/>
            <a:ext cx="9452429" cy="4351338"/>
          </a:xfrm>
        </p:spPr>
        <p:txBody>
          <a:bodyPr>
            <a:normAutofit lnSpcReduction="10000"/>
          </a:bodyPr>
          <a:lstStyle/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An objective(s): </a:t>
            </a:r>
            <a:r>
              <a:rPr lang="en-GB" dirty="0"/>
              <a:t>what do you want to minimize or maximize?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A list of available options: </a:t>
            </a:r>
            <a:r>
              <a:rPr lang="en-GB" dirty="0"/>
              <a:t>e.g. conservation actions in space and time.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Information on benefits: </a:t>
            </a:r>
            <a:r>
              <a:rPr lang="en-GB" dirty="0"/>
              <a:t>what each of the actions will achieve for each feature.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Information on costs: </a:t>
            </a:r>
            <a:r>
              <a:rPr lang="en-GB" dirty="0"/>
              <a:t>how much each action will cost.</a:t>
            </a:r>
          </a:p>
          <a:p>
            <a:pPr marL="514350" lvl="0" indent="-514350">
              <a:buFont typeface="+mj-lt"/>
              <a:buAutoNum type="arabicPeriod"/>
            </a:pPr>
            <a:r>
              <a:rPr lang="en-GB" b="1" dirty="0"/>
              <a:t>(optional) Information on other constraints: </a:t>
            </a:r>
            <a:r>
              <a:rPr lang="en-GB" dirty="0"/>
              <a:t>e.g. threshold targets to achieve, budgets not to go over, areas that need to be ‘locked in’ to certain actions, or ‘locked out’ from other options.</a:t>
            </a:r>
          </a:p>
          <a:p>
            <a:pPr marL="0" indent="0">
              <a:buNone/>
            </a:pPr>
            <a:endParaRPr lang="en-GB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922616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102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687</TotalTime>
  <Words>1171</Words>
  <Application>Microsoft Office PowerPoint</Application>
  <PresentationFormat>Widescreen</PresentationFormat>
  <Paragraphs>217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Arial Black</vt:lpstr>
      <vt:lpstr>Calibri</vt:lpstr>
      <vt:lpstr>Calibri Light</vt:lpstr>
      <vt:lpstr>Times New Roman</vt:lpstr>
      <vt:lpstr>Office Theme</vt:lpstr>
      <vt:lpstr>Systematic              Conservation Prioritization using PrioritizR</vt:lpstr>
      <vt:lpstr>Agenda</vt:lpstr>
      <vt:lpstr>Software &amp; Data</vt:lpstr>
      <vt:lpstr>Software &amp; Data</vt:lpstr>
      <vt:lpstr>What is Systematic  Conservation Prioritization?</vt:lpstr>
      <vt:lpstr>What is Systematic  Conservation Prioritization?</vt:lpstr>
      <vt:lpstr>Example</vt:lpstr>
      <vt:lpstr>Triage</vt:lpstr>
      <vt:lpstr>Elements of a prioritization</vt:lpstr>
      <vt:lpstr>A small example:</vt:lpstr>
      <vt:lpstr>Simple example </vt:lpstr>
      <vt:lpstr>File: NADC_simple.xlsx</vt:lpstr>
      <vt:lpstr>What strategies did you use?</vt:lpstr>
      <vt:lpstr>Problems and algorithms</vt:lpstr>
      <vt:lpstr>Existing software</vt:lpstr>
      <vt:lpstr>Existing software</vt:lpstr>
      <vt:lpstr>Existing software</vt:lpstr>
      <vt:lpstr>Let’s see how well prioritizr  can do on our problem</vt:lpstr>
      <vt:lpstr>PowerPoint Presentation</vt:lpstr>
      <vt:lpstr>Example _1.html</vt:lpstr>
      <vt:lpstr>PowerPoint Presentation</vt:lpstr>
      <vt:lpstr>What did prioritizr pick?</vt:lpstr>
      <vt:lpstr>The North Argentinian Dry Chaco (NADC)</vt:lpstr>
      <vt:lpstr>Driving questions</vt:lpstr>
      <vt:lpstr>NADC PrioritizR exercises</vt:lpstr>
      <vt:lpstr>NADC PrioritizR exercises</vt:lpstr>
      <vt:lpstr>NADC PrioritizR exercises</vt:lpstr>
      <vt:lpstr>NADC PrioritizR exercises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Systematic Conservation Prioritization Using Prioritizr</dc:title>
  <dc:creator>Law, Elizabeth</dc:creator>
  <cp:lastModifiedBy>Law, Elizabeth</cp:lastModifiedBy>
  <cp:revision>45</cp:revision>
  <dcterms:created xsi:type="dcterms:W3CDTF">2018-05-07T07:31:03Z</dcterms:created>
  <dcterms:modified xsi:type="dcterms:W3CDTF">2018-07-19T10:12:00Z</dcterms:modified>
</cp:coreProperties>
</file>

<file path=docProps/thumbnail.jpeg>
</file>